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7" r:id="rId2"/>
    <p:sldId id="262" r:id="rId3"/>
    <p:sldId id="261" r:id="rId4"/>
    <p:sldId id="267" r:id="rId5"/>
    <p:sldId id="269" r:id="rId6"/>
    <p:sldId id="260" r:id="rId7"/>
    <p:sldId id="270" r:id="rId8"/>
    <p:sldId id="271" r:id="rId9"/>
    <p:sldId id="268" r:id="rId10"/>
    <p:sldId id="276" r:id="rId11"/>
    <p:sldId id="264" r:id="rId12"/>
    <p:sldId id="265" r:id="rId13"/>
    <p:sldId id="272" r:id="rId14"/>
    <p:sldId id="273" r:id="rId15"/>
    <p:sldId id="274" r:id="rId16"/>
    <p:sldId id="27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952" autoAdjust="0"/>
  </p:normalViewPr>
  <p:slideViewPr>
    <p:cSldViewPr snapToGrid="0">
      <p:cViewPr varScale="1">
        <p:scale>
          <a:sx n="58" d="100"/>
          <a:sy n="58" d="100"/>
        </p:scale>
        <p:origin x="98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A5DD6A-C39C-49EC-935B-C02A6670A737}" type="datetimeFigureOut">
              <a:rPr lang="en-US" smtClean="0"/>
              <a:t>11/24/2020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52D2F8-D3FD-4034-AFCD-651F20443E1E}" type="slidenum">
              <a:rPr lang="en-US" smtClean="0"/>
              <a:t>‹#›</a:t>
            </a:fld>
            <a:endParaRPr lang="en-US"/>
          </a:p>
        </p:txBody>
      </p:sp>
    </p:spTree>
    <p:extLst>
      <p:ext uri="{BB962C8B-B14F-4D97-AF65-F5344CB8AC3E}">
        <p14:creationId xmlns:p14="http://schemas.microsoft.com/office/powerpoint/2010/main" val="1735471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52D2F8-D3FD-4034-AFCD-651F20443E1E}" type="slidenum">
              <a:rPr lang="en-US" smtClean="0"/>
              <a:t>1</a:t>
            </a:fld>
            <a:endParaRPr lang="en-US"/>
          </a:p>
        </p:txBody>
      </p:sp>
    </p:spTree>
    <p:extLst>
      <p:ext uri="{BB962C8B-B14F-4D97-AF65-F5344CB8AC3E}">
        <p14:creationId xmlns:p14="http://schemas.microsoft.com/office/powerpoint/2010/main" val="1364074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52D2F8-D3FD-4034-AFCD-651F20443E1E}" type="slidenum">
              <a:rPr lang="en-US" smtClean="0"/>
              <a:t>2</a:t>
            </a:fld>
            <a:endParaRPr lang="en-US"/>
          </a:p>
        </p:txBody>
      </p:sp>
    </p:spTree>
    <p:extLst>
      <p:ext uri="{BB962C8B-B14F-4D97-AF65-F5344CB8AC3E}">
        <p14:creationId xmlns:p14="http://schemas.microsoft.com/office/powerpoint/2010/main" val="2635460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EG" dirty="0"/>
              <a:t>القواعد الأساسية: التي توضح المكونات الأساسية للهندسة الأخلاقية. </a:t>
            </a:r>
            <a:endParaRPr lang="en-US" dirty="0"/>
          </a:p>
          <a:p>
            <a:r>
              <a:rPr lang="ar-EG" dirty="0"/>
              <a:t>قواعد الممارسة: التي توضح وتحدد بالتفصيل القواعد الأساسية لأخلاقيات الهندسة. </a:t>
            </a:r>
            <a:endParaRPr lang="en-US" dirty="0"/>
          </a:p>
          <a:p>
            <a:r>
              <a:rPr lang="ar-EG" dirty="0"/>
              <a:t>الالتزامات المهنية: والتي توضح بالتفصيل الالتزامات المترتبة على المهندسين.</a:t>
            </a:r>
            <a:endParaRPr lang="en-US" dirty="0"/>
          </a:p>
        </p:txBody>
      </p:sp>
      <p:sp>
        <p:nvSpPr>
          <p:cNvPr id="4" name="Slide Number Placeholder 3"/>
          <p:cNvSpPr>
            <a:spLocks noGrp="1"/>
          </p:cNvSpPr>
          <p:nvPr>
            <p:ph type="sldNum" sz="quarter" idx="5"/>
          </p:nvPr>
        </p:nvSpPr>
        <p:spPr/>
        <p:txBody>
          <a:bodyPr/>
          <a:lstStyle/>
          <a:p>
            <a:fld id="{4CCB2F8A-FB54-4915-9EF5-221606A40500}" type="slidenum">
              <a:rPr lang="en-US" smtClean="0"/>
              <a:t>8</a:t>
            </a:fld>
            <a:endParaRPr lang="en-US"/>
          </a:p>
        </p:txBody>
      </p:sp>
    </p:spTree>
    <p:extLst>
      <p:ext uri="{BB962C8B-B14F-4D97-AF65-F5344CB8AC3E}">
        <p14:creationId xmlns:p14="http://schemas.microsoft.com/office/powerpoint/2010/main" val="3875875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ar-EG"/>
              <a:t>لإيلاء الأهمية القصوى لسلامة وصحة ورفاهية الجمهور ، والسعي للامتثال للتصميم الأخلاقي وممارسات التنمية المستدامة ، والكشف على الفور عن العوامل التي قد تعرض الجمهور أو البيئة للخطر ؛ </a:t>
            </a:r>
          </a:p>
          <a:p>
            <a:pPr marL="228600" indent="-228600">
              <a:buFont typeface="+mj-lt"/>
              <a:buAutoNum type="arabicPeriod"/>
            </a:pPr>
            <a:r>
              <a:rPr lang="ar-EG"/>
              <a:t>لتجنب تضارب المصالح الحقيقي أو المتصور كلما أمكن ذلك ، والإفصاح عنها للأطراف المتأثرة عند وجودها ؛ </a:t>
            </a:r>
          </a:p>
          <a:p>
            <a:pPr marL="228600" indent="-228600">
              <a:buFont typeface="+mj-lt"/>
              <a:buAutoNum type="arabicPeriod"/>
            </a:pPr>
            <a:r>
              <a:rPr lang="ar-EG"/>
              <a:t>أن نكون صادقين وواقعيين في ذكر المطالبات أو التقديرات بناءً على البيانات المتاحة ؛ </a:t>
            </a:r>
          </a:p>
          <a:p>
            <a:pPr marL="228600" indent="-228600">
              <a:buFont typeface="+mj-lt"/>
              <a:buAutoNum type="arabicPeriod"/>
            </a:pPr>
            <a:r>
              <a:rPr lang="ar-EG"/>
              <a:t>رفض الرشوة بجميع أشكالها ؛ </a:t>
            </a:r>
          </a:p>
          <a:p>
            <a:pPr marL="228600" indent="-228600">
              <a:buFont typeface="+mj-lt"/>
              <a:buAutoNum type="arabicPeriod"/>
            </a:pPr>
            <a:r>
              <a:rPr lang="ar-EG"/>
              <a:t>لتحسين فهم الأفراد والمجتمع للقدرات والآثار المجتمعية للتقنيات التقليدية والناشئة ، بما في ذلك الأنظمة الذكية </a:t>
            </a:r>
            <a:endParaRPr lang="en-US" dirty="0"/>
          </a:p>
        </p:txBody>
      </p:sp>
      <p:sp>
        <p:nvSpPr>
          <p:cNvPr id="4" name="Slide Number Placeholder 3"/>
          <p:cNvSpPr>
            <a:spLocks noGrp="1"/>
          </p:cNvSpPr>
          <p:nvPr>
            <p:ph type="sldNum" sz="quarter" idx="5"/>
          </p:nvPr>
        </p:nvSpPr>
        <p:spPr/>
        <p:txBody>
          <a:bodyPr/>
          <a:lstStyle/>
          <a:p>
            <a:fld id="{F652D2F8-D3FD-4034-AFCD-651F20443E1E}" type="slidenum">
              <a:rPr lang="en-US" smtClean="0"/>
              <a:t>9</a:t>
            </a:fld>
            <a:endParaRPr lang="en-US"/>
          </a:p>
        </p:txBody>
      </p:sp>
    </p:spTree>
    <p:extLst>
      <p:ext uri="{BB962C8B-B14F-4D97-AF65-F5344CB8AC3E}">
        <p14:creationId xmlns:p14="http://schemas.microsoft.com/office/powerpoint/2010/main" val="3294080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ar-EG"/>
              <a:t>للحفاظ على كفاءتنا الفنية وتحسينها والاضطلاع بالمهام التكنولوجية للآخرين فقط إذا كانوا مؤهلين من خلال التدريب أو الخبرة ، أو بعد الكشف الكامل عن القيود ذات الصلة ؛ </a:t>
            </a:r>
          </a:p>
          <a:p>
            <a:pPr marL="228600" indent="-228600">
              <a:buFont typeface="+mj-lt"/>
              <a:buAutoNum type="arabicPeriod"/>
            </a:pPr>
            <a:r>
              <a:rPr lang="ar-EG"/>
              <a:t>السعي وراء النقد الصادق للعمل الفني وقبوله وتقديمه ، والاعتراف بالأخطاء وتصحيحها ، وتقدير مساهمات الآخرين بشكل صحيح ؛ </a:t>
            </a:r>
          </a:p>
          <a:p>
            <a:pPr marL="228600" indent="-228600">
              <a:buFont typeface="+mj-lt"/>
              <a:buAutoNum type="arabicPeriod"/>
            </a:pPr>
            <a:r>
              <a:rPr lang="ar-EG"/>
              <a:t>لمعاملة جميع الأشخاص بإنصاف وعدم الانخراط في أعمال التمييز على أساس العرق أو الدين أو الجنس أو الإعاقة أو السن أو الأصل القومي أو التوجه الجنسي أو الهوية الجنسية أو التعبير الجنسي ؛ </a:t>
            </a:r>
          </a:p>
          <a:p>
            <a:pPr marL="228600" indent="-228600">
              <a:buFont typeface="+mj-lt"/>
              <a:buAutoNum type="arabicPeriod"/>
            </a:pPr>
            <a:r>
              <a:rPr lang="ar-EG"/>
              <a:t>لتجنب إيذاء الآخرين أو ممتلكاتهم أو سمعتهم أو توظيفهم بفعل كاذب أو خبيث ؛</a:t>
            </a:r>
          </a:p>
          <a:p>
            <a:pPr marL="228600" indent="-228600">
              <a:buFont typeface="+mj-lt"/>
              <a:buAutoNum type="arabicPeriod"/>
            </a:pPr>
            <a:r>
              <a:rPr lang="ar-EG"/>
              <a:t> لمساعدة الزملاء وزملاء العمل في تطويرهم المهني ودعمهم في اتباع مدونة الأخلاقيات هذه.</a:t>
            </a:r>
            <a:endParaRPr lang="en-US" dirty="0"/>
          </a:p>
        </p:txBody>
      </p:sp>
      <p:sp>
        <p:nvSpPr>
          <p:cNvPr id="4" name="Slide Number Placeholder 3"/>
          <p:cNvSpPr>
            <a:spLocks noGrp="1"/>
          </p:cNvSpPr>
          <p:nvPr>
            <p:ph type="sldNum" sz="quarter" idx="5"/>
          </p:nvPr>
        </p:nvSpPr>
        <p:spPr/>
        <p:txBody>
          <a:bodyPr/>
          <a:lstStyle/>
          <a:p>
            <a:fld id="{F652D2F8-D3FD-4034-AFCD-651F20443E1E}" type="slidenum">
              <a:rPr lang="en-US" smtClean="0"/>
              <a:t>10</a:t>
            </a:fld>
            <a:endParaRPr lang="en-US"/>
          </a:p>
        </p:txBody>
      </p:sp>
    </p:spTree>
    <p:extLst>
      <p:ext uri="{BB962C8B-B14F-4D97-AF65-F5344CB8AC3E}">
        <p14:creationId xmlns:p14="http://schemas.microsoft.com/office/powerpoint/2010/main" val="2474647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r>
              <a:rPr lang="en-US">
                <a:solidFill>
                  <a:srgbClr val="1F497D"/>
                </a:solidFill>
              </a:rPr>
              <a:t>8/28/2018</a:t>
            </a:r>
          </a:p>
        </p:txBody>
      </p:sp>
      <p:sp>
        <p:nvSpPr>
          <p:cNvPr id="17" name="Footer Placeholder 16"/>
          <p:cNvSpPr>
            <a:spLocks noGrp="1"/>
          </p:cNvSpPr>
          <p:nvPr>
            <p:ph type="ftr" sz="quarter" idx="11"/>
          </p:nvPr>
        </p:nvSpPr>
        <p:spPr>
          <a:xfrm>
            <a:off x="3864864" y="6355080"/>
            <a:ext cx="4632960" cy="365760"/>
          </a:xfrm>
        </p:spPr>
        <p:txBody>
          <a:bodyPr/>
          <a:lstStyle/>
          <a:p>
            <a:r>
              <a:rPr lang="en-US">
                <a:solidFill>
                  <a:srgbClr val="1F497D"/>
                </a:solidFill>
              </a:rPr>
              <a:t>Engineering Ethics    lecture 3</a:t>
            </a:r>
          </a:p>
        </p:txBody>
      </p:sp>
      <p:sp>
        <p:nvSpPr>
          <p:cNvPr id="29" name="Slide Number Placeholder 28"/>
          <p:cNvSpPr>
            <a:spLocks noGrp="1"/>
          </p:cNvSpPr>
          <p:nvPr>
            <p:ph type="sldNum" sz="quarter" idx="12"/>
          </p:nvPr>
        </p:nvSpPr>
        <p:spPr>
          <a:xfrm>
            <a:off x="1621536" y="6355080"/>
            <a:ext cx="1625600" cy="365760"/>
          </a:xfrm>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407075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1F497D"/>
                </a:solidFill>
              </a:rPr>
              <a:t>8/28/2018</a:t>
            </a:r>
          </a:p>
        </p:txBody>
      </p:sp>
      <p:sp>
        <p:nvSpPr>
          <p:cNvPr id="5" name="Footer Placeholder 4"/>
          <p:cNvSpPr>
            <a:spLocks noGrp="1"/>
          </p:cNvSpPr>
          <p:nvPr>
            <p:ph type="ftr" sz="quarter" idx="11"/>
          </p:nvPr>
        </p:nvSpPr>
        <p:spPr/>
        <p:txBody>
          <a:bodyPr/>
          <a:lstStyle/>
          <a:p>
            <a:r>
              <a:rPr lang="en-US">
                <a:solidFill>
                  <a:srgbClr val="1F497D"/>
                </a:solidFill>
              </a:rPr>
              <a:t>Engineering Ethics    lecture 3</a:t>
            </a:r>
          </a:p>
        </p:txBody>
      </p:sp>
      <p:sp>
        <p:nvSpPr>
          <p:cNvPr id="6" name="Slide Number Placeholder 5"/>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Tree>
    <p:extLst>
      <p:ext uri="{BB962C8B-B14F-4D97-AF65-F5344CB8AC3E}">
        <p14:creationId xmlns:p14="http://schemas.microsoft.com/office/powerpoint/2010/main" val="337797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r>
              <a:rPr lang="en-US">
                <a:solidFill>
                  <a:srgbClr val="1F497D"/>
                </a:solidFill>
              </a:rPr>
              <a:t>8/28/2018</a:t>
            </a:r>
          </a:p>
        </p:txBody>
      </p:sp>
      <p:sp>
        <p:nvSpPr>
          <p:cNvPr id="5" name="Footer Placeholder 4"/>
          <p:cNvSpPr>
            <a:spLocks noGrp="1"/>
          </p:cNvSpPr>
          <p:nvPr>
            <p:ph type="ftr" sz="quarter" idx="11"/>
          </p:nvPr>
        </p:nvSpPr>
        <p:spPr/>
        <p:txBody>
          <a:bodyPr/>
          <a:lstStyle/>
          <a:p>
            <a:r>
              <a:rPr lang="en-US">
                <a:solidFill>
                  <a:srgbClr val="1F497D"/>
                </a:solidFill>
              </a:rPr>
              <a:t>Engineering Ethics    lecture 3</a:t>
            </a:r>
          </a:p>
        </p:txBody>
      </p:sp>
      <p:sp>
        <p:nvSpPr>
          <p:cNvPr id="6" name="Slide Number Placeholder 5"/>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402208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r>
              <a:rPr lang="en-US">
                <a:solidFill>
                  <a:srgbClr val="1F497D"/>
                </a:solidFill>
              </a:rPr>
              <a:t>8/28/2018</a:t>
            </a:r>
          </a:p>
        </p:txBody>
      </p:sp>
      <p:sp>
        <p:nvSpPr>
          <p:cNvPr id="5" name="Footer Placeholder 4"/>
          <p:cNvSpPr>
            <a:spLocks noGrp="1"/>
          </p:cNvSpPr>
          <p:nvPr>
            <p:ph type="ftr" sz="quarter" idx="11"/>
          </p:nvPr>
        </p:nvSpPr>
        <p:spPr/>
        <p:txBody>
          <a:bodyPr/>
          <a:lstStyle/>
          <a:p>
            <a:r>
              <a:rPr lang="en-US">
                <a:solidFill>
                  <a:srgbClr val="1F497D"/>
                </a:solidFill>
              </a:rPr>
              <a:t>Engineering Ethics    lecture 3</a:t>
            </a:r>
          </a:p>
        </p:txBody>
      </p:sp>
      <p:sp>
        <p:nvSpPr>
          <p:cNvPr id="6" name="Slide Number Placeholder 5"/>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41757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r>
              <a:rPr lang="en-US">
                <a:solidFill>
                  <a:srgbClr val="EEECE1"/>
                </a:solidFill>
              </a:rPr>
              <a:t>8/28/2018</a:t>
            </a:r>
          </a:p>
        </p:txBody>
      </p:sp>
      <p:sp>
        <p:nvSpPr>
          <p:cNvPr id="5" name="Footer Placeholder 4"/>
          <p:cNvSpPr>
            <a:spLocks noGrp="1"/>
          </p:cNvSpPr>
          <p:nvPr>
            <p:ph type="ftr" sz="quarter" idx="11"/>
          </p:nvPr>
        </p:nvSpPr>
        <p:spPr>
          <a:xfrm>
            <a:off x="3864864" y="6355080"/>
            <a:ext cx="4632960" cy="365760"/>
          </a:xfrm>
        </p:spPr>
        <p:txBody>
          <a:bodyPr/>
          <a:lstStyle/>
          <a:p>
            <a:r>
              <a:rPr lang="en-US">
                <a:solidFill>
                  <a:srgbClr val="EEECE1"/>
                </a:solidFill>
              </a:rPr>
              <a:t>Engineering Ethics    lecture 3</a:t>
            </a:r>
          </a:p>
        </p:txBody>
      </p:sp>
      <p:sp>
        <p:nvSpPr>
          <p:cNvPr id="6" name="Slide Number Placeholder 5"/>
          <p:cNvSpPr>
            <a:spLocks noGrp="1"/>
          </p:cNvSpPr>
          <p:nvPr>
            <p:ph type="sldNum" sz="quarter" idx="12"/>
          </p:nvPr>
        </p:nvSpPr>
        <p:spPr>
          <a:xfrm>
            <a:off x="1426464" y="6355080"/>
            <a:ext cx="2027936" cy="365760"/>
          </a:xfrm>
        </p:spPr>
        <p:txBody>
          <a:bodyPr/>
          <a:lstStyle/>
          <a:p>
            <a:fld id="{D1A5DB53-E47B-4130-A0EA-78824542178B}" type="slidenum">
              <a:rPr lang="en-US" smtClean="0">
                <a:solidFill>
                  <a:srgbClr val="EEECE1"/>
                </a:solidFill>
              </a:rPr>
              <a:pPr/>
              <a:t>‹#›</a:t>
            </a:fld>
            <a:endParaRPr lang="en-US">
              <a:solidFill>
                <a:srgbClr val="EEECE1"/>
              </a:solidFill>
            </a:endParaRPr>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3662428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r>
              <a:rPr lang="en-US">
                <a:solidFill>
                  <a:srgbClr val="1F497D"/>
                </a:solidFill>
              </a:rPr>
              <a:t>8/28/2018</a:t>
            </a:r>
          </a:p>
        </p:txBody>
      </p:sp>
      <p:sp>
        <p:nvSpPr>
          <p:cNvPr id="6" name="Footer Placeholder 5"/>
          <p:cNvSpPr>
            <a:spLocks noGrp="1"/>
          </p:cNvSpPr>
          <p:nvPr>
            <p:ph type="ftr" sz="quarter" idx="11"/>
          </p:nvPr>
        </p:nvSpPr>
        <p:spPr/>
        <p:txBody>
          <a:bodyPr/>
          <a:lstStyle/>
          <a:p>
            <a:r>
              <a:rPr lang="en-US">
                <a:solidFill>
                  <a:srgbClr val="1F497D"/>
                </a:solidFill>
              </a:rPr>
              <a:t>Engineering Ethics    lecture 3</a:t>
            </a:r>
          </a:p>
        </p:txBody>
      </p:sp>
      <p:sp>
        <p:nvSpPr>
          <p:cNvPr id="7" name="Slide Number Placeholder 6"/>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7080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r>
              <a:rPr lang="en-US">
                <a:solidFill>
                  <a:srgbClr val="1F497D"/>
                </a:solidFill>
              </a:rPr>
              <a:t>8/28/2018</a:t>
            </a:r>
          </a:p>
        </p:txBody>
      </p:sp>
      <p:sp>
        <p:nvSpPr>
          <p:cNvPr id="8" name="Footer Placeholder 7"/>
          <p:cNvSpPr>
            <a:spLocks noGrp="1"/>
          </p:cNvSpPr>
          <p:nvPr>
            <p:ph type="ftr" sz="quarter" idx="11"/>
          </p:nvPr>
        </p:nvSpPr>
        <p:spPr/>
        <p:txBody>
          <a:bodyPr/>
          <a:lstStyle/>
          <a:p>
            <a:r>
              <a:rPr lang="en-US">
                <a:solidFill>
                  <a:srgbClr val="1F497D"/>
                </a:solidFill>
              </a:rPr>
              <a:t>Engineering Ethics    lecture 3</a:t>
            </a:r>
          </a:p>
        </p:txBody>
      </p:sp>
      <p:sp>
        <p:nvSpPr>
          <p:cNvPr id="9" name="Slide Number Placeholder 8"/>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8030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r>
              <a:rPr lang="en-US">
                <a:solidFill>
                  <a:srgbClr val="1F497D"/>
                </a:solidFill>
              </a:rPr>
              <a:t>8/28/2018</a:t>
            </a:r>
          </a:p>
        </p:txBody>
      </p:sp>
      <p:sp>
        <p:nvSpPr>
          <p:cNvPr id="4" name="Footer Placeholder 3"/>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05381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srgbClr val="1F497D"/>
                </a:solidFill>
              </a:rPr>
              <a:t>8/28/2018</a:t>
            </a:r>
          </a:p>
        </p:txBody>
      </p:sp>
      <p:sp>
        <p:nvSpPr>
          <p:cNvPr id="3" name="Footer Placeholder 2"/>
          <p:cNvSpPr>
            <a:spLocks noGrp="1"/>
          </p:cNvSpPr>
          <p:nvPr>
            <p:ph type="ftr" sz="quarter" idx="11"/>
          </p:nvPr>
        </p:nvSpPr>
        <p:spPr/>
        <p:txBody>
          <a:bodyPr/>
          <a:lstStyle/>
          <a:p>
            <a:r>
              <a:rPr lang="en-US">
                <a:solidFill>
                  <a:srgbClr val="1F497D"/>
                </a:solidFill>
              </a:rPr>
              <a:t>Engineering Ethics    lecture 3</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116581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1F497D"/>
                </a:solidFill>
              </a:rPr>
              <a:t>8/28/2018</a:t>
            </a:r>
          </a:p>
        </p:txBody>
      </p:sp>
      <p:sp>
        <p:nvSpPr>
          <p:cNvPr id="6" name="Footer Placeholder 5"/>
          <p:cNvSpPr>
            <a:spLocks noGrp="1"/>
          </p:cNvSpPr>
          <p:nvPr>
            <p:ph type="ftr" sz="quarter" idx="11"/>
          </p:nvPr>
        </p:nvSpPr>
        <p:spPr/>
        <p:txBody>
          <a:bodyPr/>
          <a:lstStyle/>
          <a:p>
            <a:r>
              <a:rPr lang="en-US">
                <a:solidFill>
                  <a:srgbClr val="1F497D"/>
                </a:solidFill>
              </a:rPr>
              <a:t>Engineering Ethics    lecture 3</a:t>
            </a:r>
          </a:p>
        </p:txBody>
      </p:sp>
      <p:sp>
        <p:nvSpPr>
          <p:cNvPr id="7" name="Slide Number Placeholder 6"/>
          <p:cNvSpPr>
            <a:spLocks noGrp="1"/>
          </p:cNvSpPr>
          <p:nvPr>
            <p:ph type="sldNum" sz="quarter" idx="12"/>
          </p:nvPr>
        </p:nvSpPr>
        <p:spPr/>
        <p:txBody>
          <a:bodyPr/>
          <a:lstStyle/>
          <a:p>
            <a:fld id="{D1A5DB53-E47B-4130-A0EA-78824542178B}" type="slidenum">
              <a:rPr lang="en-US" smtClean="0">
                <a:solidFill>
                  <a:srgbClr val="1F497D"/>
                </a:solidFill>
              </a:rPr>
              <a:pPr/>
              <a:t>‹#›</a:t>
            </a:fld>
            <a:endParaRPr lang="en-US">
              <a:solidFill>
                <a:srgbClr val="1F497D"/>
              </a:solidFill>
            </a:endParaRPr>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0484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r>
              <a:rPr lang="en-US">
                <a:solidFill>
                  <a:srgbClr val="EEECE1"/>
                </a:solidFill>
              </a:rPr>
              <a:t>8/28/2018</a:t>
            </a:r>
          </a:p>
        </p:txBody>
      </p:sp>
      <p:sp>
        <p:nvSpPr>
          <p:cNvPr id="6" name="Footer Placeholder 5"/>
          <p:cNvSpPr>
            <a:spLocks noGrp="1"/>
          </p:cNvSpPr>
          <p:nvPr>
            <p:ph type="ftr" sz="quarter" idx="11"/>
          </p:nvPr>
        </p:nvSpPr>
        <p:spPr/>
        <p:txBody>
          <a:bodyPr/>
          <a:lstStyle/>
          <a:p>
            <a:r>
              <a:rPr lang="en-US">
                <a:solidFill>
                  <a:srgbClr val="EEECE1"/>
                </a:solidFill>
              </a:rPr>
              <a:t>Engineering Ethics    lecture 3</a:t>
            </a:r>
          </a:p>
        </p:txBody>
      </p:sp>
      <p:sp>
        <p:nvSpPr>
          <p:cNvPr id="7" name="Slide Number Placeholder 6"/>
          <p:cNvSpPr>
            <a:spLocks noGrp="1"/>
          </p:cNvSpPr>
          <p:nvPr>
            <p:ph type="sldNum" sz="quarter" idx="12"/>
          </p:nvPr>
        </p:nvSpPr>
        <p:spPr/>
        <p:txBody>
          <a:bodyPr/>
          <a:lstStyle/>
          <a:p>
            <a:fld id="{D1A5DB53-E47B-4130-A0EA-78824542178B}" type="slidenum">
              <a:rPr lang="en-US" smtClean="0">
                <a:solidFill>
                  <a:srgbClr val="EEECE1"/>
                </a:solidFill>
              </a:rPr>
              <a:pPr/>
              <a:t>‹#›</a:t>
            </a:fld>
            <a:endParaRPr lang="en-US">
              <a:solidFill>
                <a:srgbClr val="EEECE1"/>
              </a:solidFill>
            </a:endParaRPr>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319824128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r>
              <a:rPr lang="en-US">
                <a:solidFill>
                  <a:srgbClr val="1F497D"/>
                </a:solidFill>
              </a:rPr>
              <a:t>8/28/2018</a:t>
            </a:r>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r>
              <a:rPr lang="en-US">
                <a:solidFill>
                  <a:srgbClr val="1F497D"/>
                </a:solidFill>
              </a:rPr>
              <a:t>Engineering Ethics    lecture 3</a:t>
            </a:r>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D1A5DB53-E47B-4130-A0EA-78824542178B}" type="slidenum">
              <a:rPr lang="en-US" smtClean="0">
                <a:solidFill>
                  <a:srgbClr val="1F497D"/>
                </a:solidFill>
              </a:rPr>
              <a:pPr/>
              <a:t>‹#›</a:t>
            </a:fld>
            <a:endParaRPr lang="en-US">
              <a:solidFill>
                <a:srgbClr val="1F497D"/>
              </a:solidFill>
            </a:endParaRPr>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Tree>
    <p:extLst>
      <p:ext uri="{BB962C8B-B14F-4D97-AF65-F5344CB8AC3E}">
        <p14:creationId xmlns:p14="http://schemas.microsoft.com/office/powerpoint/2010/main" val="2342234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600" b="1" dirty="0">
                <a:solidFill>
                  <a:srgbClr val="C00000"/>
                </a:solidFill>
              </a:rPr>
              <a:t>Engineering Ethics</a:t>
            </a:r>
            <a:br>
              <a:rPr lang="en-US" b="1" dirty="0">
                <a:solidFill>
                  <a:srgbClr val="C00000"/>
                </a:solidFill>
              </a:rPr>
            </a:br>
            <a:r>
              <a:rPr lang="en-US" sz="3100" dirty="0"/>
              <a:t>Dr. Rania Ramadan</a:t>
            </a:r>
            <a:br>
              <a:rPr lang="en-US" sz="3100" dirty="0"/>
            </a:br>
            <a:br>
              <a:rPr lang="en-US" sz="3100" dirty="0"/>
            </a:br>
            <a:r>
              <a:rPr lang="en-US" sz="3100">
                <a:solidFill>
                  <a:schemeClr val="tx2">
                    <a:lumMod val="75000"/>
                  </a:schemeClr>
                </a:solidFill>
              </a:rPr>
              <a:t>lecture 3: </a:t>
            </a:r>
            <a:r>
              <a:rPr lang="en-US" sz="3100" dirty="0">
                <a:solidFill>
                  <a:schemeClr val="tx2">
                    <a:lumMod val="75000"/>
                  </a:schemeClr>
                </a:solidFill>
              </a:rPr>
              <a:t>Professionalism and code of Ethics</a:t>
            </a:r>
            <a:br>
              <a:rPr lang="en-US" dirty="0"/>
            </a:br>
            <a:endParaRPr lang="en-US" b="1" dirty="0">
              <a:solidFill>
                <a:srgbClr val="C00000"/>
              </a:solidFill>
            </a:endParaRPr>
          </a:p>
        </p:txBody>
      </p:sp>
    </p:spTree>
    <p:extLst>
      <p:ext uri="{BB962C8B-B14F-4D97-AF65-F5344CB8AC3E}">
        <p14:creationId xmlns:p14="http://schemas.microsoft.com/office/powerpoint/2010/main" val="1871942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3640428" cy="990600"/>
          </a:xfrm>
        </p:spPr>
        <p:txBody>
          <a:bodyPr/>
          <a:lstStyle/>
          <a:p>
            <a:r>
              <a:rPr lang="en-US" dirty="0"/>
              <a:t>IEEE code of Ethics</a:t>
            </a:r>
          </a:p>
        </p:txBody>
      </p:sp>
      <p:sp>
        <p:nvSpPr>
          <p:cNvPr id="3" name="Footer Placeholder 2"/>
          <p:cNvSpPr>
            <a:spLocks noGrp="1"/>
          </p:cNvSpPr>
          <p:nvPr>
            <p:ph type="ftr" sz="quarter" idx="11"/>
          </p:nvPr>
        </p:nvSpPr>
        <p:spPr/>
        <p:txBody>
          <a:bodyPr/>
          <a:lstStyle/>
          <a:p>
            <a:r>
              <a:rPr lang="en-US">
                <a:solidFill>
                  <a:srgbClr val="1F497D"/>
                </a:solidFill>
              </a:rPr>
              <a:t>Engineering Ethics    lecture 3</a:t>
            </a:r>
            <a:endParaRPr lang="en-US" dirty="0">
              <a:solidFill>
                <a:srgbClr val="1F497D"/>
              </a:solidFill>
            </a:endParaRP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10</a:t>
            </a:fld>
            <a:endParaRPr lang="en-US">
              <a:solidFill>
                <a:srgbClr val="1F497D"/>
              </a:solidFill>
            </a:endParaRPr>
          </a:p>
        </p:txBody>
      </p:sp>
      <p:sp>
        <p:nvSpPr>
          <p:cNvPr id="5" name="Content Placeholder 4"/>
          <p:cNvSpPr>
            <a:spLocks noGrp="1"/>
          </p:cNvSpPr>
          <p:nvPr>
            <p:ph sz="quarter" idx="1"/>
          </p:nvPr>
        </p:nvSpPr>
        <p:spPr>
          <a:xfrm>
            <a:off x="609600" y="1219200"/>
            <a:ext cx="11123054" cy="5486400"/>
          </a:xfrm>
        </p:spPr>
        <p:txBody>
          <a:bodyPr>
            <a:normAutofit fontScale="85000" lnSpcReduction="20000"/>
          </a:bodyPr>
          <a:lstStyle/>
          <a:p>
            <a:pPr marL="0" indent="0">
              <a:buNone/>
            </a:pPr>
            <a:r>
              <a:rPr lang="en-US" dirty="0"/>
              <a:t>We, the members of the IEEE, in recognition of the importance of our technologies in affecting the quality of life throughout the world, and in accepting a personal obligation to our profession, its members, and the communities we serve, do hereby commit ourselves to the highest ethical and professional conduct and agree:</a:t>
            </a:r>
            <a:br>
              <a:rPr lang="en-US" dirty="0"/>
            </a:br>
            <a:endParaRPr lang="en-US" dirty="0"/>
          </a:p>
          <a:p>
            <a:pPr marL="514350" indent="-514350">
              <a:buFont typeface="+mj-lt"/>
              <a:buAutoNum type="arabicPeriod" startAt="6"/>
            </a:pPr>
            <a:r>
              <a:rPr lang="en-US" dirty="0"/>
              <a:t>to maintain and improve our technical competence and to undertake technological tasks for others only if qualified by training or experience, or after full disclosure of pertinent limitations;  </a:t>
            </a:r>
          </a:p>
          <a:p>
            <a:pPr marL="514350" indent="-514350">
              <a:buFont typeface="+mj-lt"/>
              <a:buAutoNum type="arabicPeriod" startAt="6"/>
            </a:pPr>
            <a:r>
              <a:rPr lang="en-US" dirty="0"/>
              <a:t>to seek, accept, and offer honest criticism of technical work, to acknowledge and correct errors, and to credit properly the contributions of others;  </a:t>
            </a:r>
          </a:p>
          <a:p>
            <a:pPr marL="514350" indent="-514350">
              <a:buFont typeface="+mj-lt"/>
              <a:buAutoNum type="arabicPeriod" startAt="6"/>
            </a:pPr>
            <a:r>
              <a:rPr lang="en-US" dirty="0"/>
              <a:t>to treat fairly all persons and to not engage in acts of discrimination based on race, religion, gender, disability, age, national origin, sexual orientation, gender identity, or gender expression;</a:t>
            </a:r>
          </a:p>
          <a:p>
            <a:pPr marL="514350" indent="-514350">
              <a:buFont typeface="+mj-lt"/>
              <a:buAutoNum type="arabicPeriod" startAt="6"/>
            </a:pPr>
            <a:r>
              <a:rPr lang="en-US" dirty="0"/>
              <a:t>to avoid injuring others, their property, reputation, or employment by false or malicious action;  </a:t>
            </a:r>
          </a:p>
          <a:p>
            <a:pPr marL="514350" indent="-514350">
              <a:buFont typeface="+mj-lt"/>
              <a:buAutoNum type="arabicPeriod" startAt="6"/>
            </a:pPr>
            <a:r>
              <a:rPr lang="en-US" dirty="0"/>
              <a:t>to assist colleagues and co-workers in their professional development and to support them in following this code of ethics.</a:t>
            </a:r>
          </a:p>
        </p:txBody>
      </p:sp>
      <p:sp>
        <p:nvSpPr>
          <p:cNvPr id="6" name="TextBox 5"/>
          <p:cNvSpPr txBox="1"/>
          <p:nvPr/>
        </p:nvSpPr>
        <p:spPr>
          <a:xfrm>
            <a:off x="6812924" y="309093"/>
            <a:ext cx="5190185"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IEEE: Institute of Electrical and Electronics Engineers</a:t>
            </a:r>
          </a:p>
        </p:txBody>
      </p:sp>
    </p:spTree>
    <p:extLst>
      <p:ext uri="{BB962C8B-B14F-4D97-AF65-F5344CB8AC3E}">
        <p14:creationId xmlns:p14="http://schemas.microsoft.com/office/powerpoint/2010/main" val="2505048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yourself</a:t>
            </a:r>
          </a:p>
        </p:txBody>
      </p:sp>
      <p:sp>
        <p:nvSpPr>
          <p:cNvPr id="3" name="Content Placeholder 2"/>
          <p:cNvSpPr>
            <a:spLocks noGrp="1"/>
          </p:cNvSpPr>
          <p:nvPr>
            <p:ph idx="1"/>
          </p:nvPr>
        </p:nvSpPr>
        <p:spPr/>
        <p:txBody>
          <a:bodyPr/>
          <a:lstStyle/>
          <a:p>
            <a:pPr marL="274320" indent="-274320">
              <a:buFont typeface="Wingdings"/>
              <a:buChar char=""/>
              <a:defRPr/>
            </a:pPr>
            <a:r>
              <a:rPr lang="en-US" sz="2400" dirty="0"/>
              <a:t>You are supervising a product with specifications that only U.S.-made parts may be used.  </a:t>
            </a:r>
          </a:p>
          <a:p>
            <a:pPr marL="274320" indent="-274320">
              <a:buFont typeface="Wingdings"/>
              <a:buChar char=""/>
              <a:defRPr/>
            </a:pPr>
            <a:r>
              <a:rPr lang="en-US" sz="2400" dirty="0"/>
              <a:t>Late in the project you discover a sub-contractor has supplied a part with foreign-made bolts.  </a:t>
            </a:r>
          </a:p>
          <a:p>
            <a:pPr marL="274320" indent="-274320">
              <a:buFont typeface="Wingdings"/>
              <a:buChar char=""/>
              <a:defRPr/>
            </a:pPr>
            <a:r>
              <a:rPr lang="en-US" sz="2400" dirty="0"/>
              <a:t>They aren’t very noticeable and would function identically to U.S.-made bolts. </a:t>
            </a:r>
          </a:p>
          <a:p>
            <a:pPr marL="274320" indent="-274320">
              <a:buFont typeface="Wingdings"/>
              <a:buChar char=""/>
              <a:defRPr/>
            </a:pPr>
            <a:r>
              <a:rPr lang="en-US" sz="2400" dirty="0"/>
              <a:t>Your customer urgently needs the finished product.</a:t>
            </a:r>
          </a:p>
          <a:p>
            <a:pPr marL="274320" indent="-274320">
              <a:buFont typeface="Wingdings"/>
              <a:buChar char=""/>
              <a:defRPr/>
            </a:pPr>
            <a:endParaRPr lang="en-US" dirty="0"/>
          </a:p>
          <a:p>
            <a:pPr marL="274320" indent="-274320" algn="ctr">
              <a:buNone/>
              <a:defRPr/>
            </a:pPr>
            <a:r>
              <a:rPr lang="en-US" sz="2800" b="1" dirty="0">
                <a:solidFill>
                  <a:schemeClr val="accent1">
                    <a:lumMod val="75000"/>
                  </a:schemeClr>
                </a:solidFill>
              </a:rPr>
              <a:t>What should you do?</a:t>
            </a:r>
          </a:p>
          <a:p>
            <a:endParaRPr lang="en-US" dirty="0"/>
          </a:p>
        </p:txBody>
      </p:sp>
      <p:sp>
        <p:nvSpPr>
          <p:cNvPr id="4" name="Footer Placeholder 3">
            <a:extLst>
              <a:ext uri="{FF2B5EF4-FFF2-40B4-BE49-F238E27FC236}">
                <a16:creationId xmlns:a16="http://schemas.microsoft.com/office/drawing/2014/main" id="{1DC6B81A-C93B-42FC-B826-886F874C0B05}"/>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6000C908-6C6F-477B-A4B0-8841940E2C57}"/>
              </a:ext>
            </a:extLst>
          </p:cNvPr>
          <p:cNvSpPr>
            <a:spLocks noGrp="1"/>
          </p:cNvSpPr>
          <p:nvPr>
            <p:ph type="sldNum" sz="quarter" idx="12"/>
          </p:nvPr>
        </p:nvSpPr>
        <p:spPr/>
        <p:txBody>
          <a:bodyPr/>
          <a:lstStyle/>
          <a:p>
            <a:fld id="{D1A5DB53-E47B-4130-A0EA-78824542178B}" type="slidenum">
              <a:rPr lang="en-US" smtClean="0">
                <a:solidFill>
                  <a:srgbClr val="1F497D"/>
                </a:solidFill>
              </a:rPr>
              <a:pPr/>
              <a:t>11</a:t>
            </a:fld>
            <a:endParaRPr lang="en-US">
              <a:solidFill>
                <a:srgbClr val="1F497D"/>
              </a:solidFill>
            </a:endParaRPr>
          </a:p>
        </p:txBody>
      </p:sp>
    </p:spTree>
    <p:extLst>
      <p:ext uri="{BB962C8B-B14F-4D97-AF65-F5344CB8AC3E}">
        <p14:creationId xmlns:p14="http://schemas.microsoft.com/office/powerpoint/2010/main" val="11115605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yourself (cont.)</a:t>
            </a:r>
          </a:p>
        </p:txBody>
      </p:sp>
      <p:sp>
        <p:nvSpPr>
          <p:cNvPr id="3" name="Content Placeholder 2"/>
          <p:cNvSpPr>
            <a:spLocks noGrp="1"/>
          </p:cNvSpPr>
          <p:nvPr>
            <p:ph idx="1"/>
          </p:nvPr>
        </p:nvSpPr>
        <p:spPr/>
        <p:txBody>
          <a:bodyPr>
            <a:normAutofit/>
          </a:bodyPr>
          <a:lstStyle/>
          <a:p>
            <a:pPr marL="274320" indent="-274320">
              <a:buNone/>
              <a:defRPr/>
            </a:pPr>
            <a:r>
              <a:rPr lang="en-US" sz="2400" dirty="0"/>
              <a:t>Should you:</a:t>
            </a:r>
          </a:p>
          <a:p>
            <a:pPr marL="914400" indent="-457200">
              <a:spcBef>
                <a:spcPts val="1000"/>
              </a:spcBef>
              <a:buSzPct val="90000"/>
              <a:buFont typeface="+mj-lt"/>
              <a:buAutoNum type="alphaUcPeriod"/>
              <a:defRPr/>
            </a:pPr>
            <a:r>
              <a:rPr lang="en-US" sz="2400" dirty="0"/>
              <a:t>Say nothing and deliver the product with the foreign bolts because the customer won’t notice.</a:t>
            </a:r>
          </a:p>
          <a:p>
            <a:pPr marL="914400" indent="-457200">
              <a:spcBef>
                <a:spcPts val="1000"/>
              </a:spcBef>
              <a:buSzPct val="90000"/>
              <a:buFont typeface="+mj-lt"/>
              <a:buAutoNum type="alphaUcPeriod"/>
              <a:defRPr/>
            </a:pPr>
            <a:r>
              <a:rPr lang="en-US" sz="2400" dirty="0"/>
              <a:t>Find some roughly equivalent violation of the contract/specs for which the customer is responsible and tell them you will ignore their violation if they ignore yours.</a:t>
            </a:r>
          </a:p>
          <a:p>
            <a:pPr marL="914400" indent="-457200">
              <a:spcBef>
                <a:spcPts val="1000"/>
              </a:spcBef>
              <a:buSzPct val="90000"/>
              <a:buFont typeface="+mj-lt"/>
              <a:buAutoNum type="alphaUcPeriod"/>
              <a:defRPr/>
            </a:pPr>
            <a:r>
              <a:rPr lang="en-US" sz="2400" dirty="0"/>
              <a:t>Tell the customer about the problem and let them decide what you should do next.</a:t>
            </a:r>
          </a:p>
          <a:p>
            <a:pPr marL="914400" indent="-457200">
              <a:spcBef>
                <a:spcPts val="1000"/>
              </a:spcBef>
              <a:buSzPct val="90000"/>
              <a:buFont typeface="+mj-lt"/>
              <a:buAutoNum type="alphaUcPeriod"/>
              <a:defRPr/>
            </a:pPr>
            <a:r>
              <a:rPr lang="en-US" sz="2400" dirty="0"/>
              <a:t>Find loopholes in the original specifications so that your company hasn’t legally violated the specs.</a:t>
            </a:r>
          </a:p>
          <a:p>
            <a:endParaRPr lang="en-US" sz="2400" dirty="0"/>
          </a:p>
        </p:txBody>
      </p:sp>
      <p:sp>
        <p:nvSpPr>
          <p:cNvPr id="4" name="Footer Placeholder 3">
            <a:extLst>
              <a:ext uri="{FF2B5EF4-FFF2-40B4-BE49-F238E27FC236}">
                <a16:creationId xmlns:a16="http://schemas.microsoft.com/office/drawing/2014/main" id="{141D692D-63FA-488E-9A7A-E3CC8F224C9B}"/>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3C0DF1D1-84BF-4790-B4C7-601ACCC106DB}"/>
              </a:ext>
            </a:extLst>
          </p:cNvPr>
          <p:cNvSpPr>
            <a:spLocks noGrp="1"/>
          </p:cNvSpPr>
          <p:nvPr>
            <p:ph type="sldNum" sz="quarter" idx="12"/>
          </p:nvPr>
        </p:nvSpPr>
        <p:spPr/>
        <p:txBody>
          <a:bodyPr/>
          <a:lstStyle/>
          <a:p>
            <a:fld id="{D1A5DB53-E47B-4130-A0EA-78824542178B}" type="slidenum">
              <a:rPr lang="en-US" smtClean="0">
                <a:solidFill>
                  <a:srgbClr val="1F497D"/>
                </a:solidFill>
              </a:rPr>
              <a:pPr/>
              <a:t>12</a:t>
            </a:fld>
            <a:endParaRPr lang="en-US">
              <a:solidFill>
                <a:srgbClr val="1F497D"/>
              </a:solidFill>
            </a:endParaRPr>
          </a:p>
        </p:txBody>
      </p:sp>
    </p:spTree>
    <p:extLst>
      <p:ext uri="{BB962C8B-B14F-4D97-AF65-F5344CB8AC3E}">
        <p14:creationId xmlns:p14="http://schemas.microsoft.com/office/powerpoint/2010/main" val="4104561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Try it yourself (cont.)</a:t>
            </a:r>
          </a:p>
        </p:txBody>
      </p:sp>
      <p:sp>
        <p:nvSpPr>
          <p:cNvPr id="3" name="Content Placeholder 2"/>
          <p:cNvSpPr>
            <a:spLocks noGrp="1"/>
          </p:cNvSpPr>
          <p:nvPr>
            <p:ph idx="1"/>
          </p:nvPr>
        </p:nvSpPr>
        <p:spPr/>
        <p:txBody>
          <a:bodyPr>
            <a:normAutofit/>
          </a:bodyPr>
          <a:lstStyle/>
          <a:p>
            <a:pPr marL="274320" indent="-274320">
              <a:buFont typeface="Wingdings"/>
              <a:buChar char=""/>
              <a:defRPr/>
            </a:pPr>
            <a:r>
              <a:rPr lang="en-US" sz="2400" dirty="0"/>
              <a:t>C (tell the customer) is the correct answer because it lets the customer decide what is in their best interest given new information.</a:t>
            </a:r>
          </a:p>
          <a:p>
            <a:pPr marL="274320" indent="-274320">
              <a:buFont typeface="Wingdings"/>
              <a:buChar char=""/>
              <a:defRPr/>
            </a:pPr>
            <a:r>
              <a:rPr lang="en-US" sz="2400" dirty="0"/>
              <a:t>This may be tough, because your job may be on the line and your company’s reputation may be at stake.</a:t>
            </a:r>
          </a:p>
          <a:p>
            <a:pPr marL="274320" indent="-274320">
              <a:buFont typeface="Wingdings"/>
              <a:buChar char=""/>
              <a:defRPr/>
            </a:pPr>
            <a:endParaRPr lang="en-US" sz="2400" dirty="0"/>
          </a:p>
          <a:p>
            <a:pPr marL="457200" indent="-457200" algn="ctr">
              <a:buNone/>
              <a:defRPr/>
            </a:pPr>
            <a:r>
              <a:rPr lang="en-US" sz="2400" dirty="0">
                <a:solidFill>
                  <a:schemeClr val="accent1">
                    <a:lumMod val="75000"/>
                  </a:schemeClr>
                </a:solidFill>
              </a:rPr>
              <a:t>Avoid deceptive acts </a:t>
            </a:r>
          </a:p>
          <a:p>
            <a:pPr marL="457200" indent="-457200" algn="ctr">
              <a:buNone/>
              <a:defRPr/>
            </a:pPr>
            <a:r>
              <a:rPr lang="en-US" sz="2400" dirty="0">
                <a:solidFill>
                  <a:schemeClr val="accent1">
                    <a:lumMod val="75000"/>
                  </a:schemeClr>
                </a:solidFill>
              </a:rPr>
              <a:t>Act for each employer or client as faithful agents or trustees</a:t>
            </a:r>
          </a:p>
          <a:p>
            <a:endParaRPr lang="en-US" sz="2400" dirty="0"/>
          </a:p>
        </p:txBody>
      </p:sp>
      <p:sp>
        <p:nvSpPr>
          <p:cNvPr id="4" name="Footer Placeholder 3">
            <a:extLst>
              <a:ext uri="{FF2B5EF4-FFF2-40B4-BE49-F238E27FC236}">
                <a16:creationId xmlns:a16="http://schemas.microsoft.com/office/drawing/2014/main" id="{E00578FE-D0C2-4297-8A1D-0B650613C0D1}"/>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989B9824-069A-4830-9DF7-A7942E93E244}"/>
              </a:ext>
            </a:extLst>
          </p:cNvPr>
          <p:cNvSpPr>
            <a:spLocks noGrp="1"/>
          </p:cNvSpPr>
          <p:nvPr>
            <p:ph type="sldNum" sz="quarter" idx="12"/>
          </p:nvPr>
        </p:nvSpPr>
        <p:spPr/>
        <p:txBody>
          <a:bodyPr/>
          <a:lstStyle/>
          <a:p>
            <a:fld id="{D1A5DB53-E47B-4130-A0EA-78824542178B}" type="slidenum">
              <a:rPr lang="en-US" smtClean="0">
                <a:solidFill>
                  <a:srgbClr val="1F497D"/>
                </a:solidFill>
              </a:rPr>
              <a:pPr/>
              <a:t>13</a:t>
            </a:fld>
            <a:endParaRPr lang="en-US">
              <a:solidFill>
                <a:srgbClr val="1F497D"/>
              </a:solidFill>
            </a:endParaRPr>
          </a:p>
        </p:txBody>
      </p:sp>
    </p:spTree>
    <p:extLst>
      <p:ext uri="{BB962C8B-B14F-4D97-AF65-F5344CB8AC3E}">
        <p14:creationId xmlns:p14="http://schemas.microsoft.com/office/powerpoint/2010/main" val="2269471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Pentium Case </a:t>
            </a:r>
          </a:p>
        </p:txBody>
      </p:sp>
      <p:sp>
        <p:nvSpPr>
          <p:cNvPr id="3" name="Content Placeholder 2"/>
          <p:cNvSpPr>
            <a:spLocks noGrp="1"/>
          </p:cNvSpPr>
          <p:nvPr>
            <p:ph idx="1"/>
          </p:nvPr>
        </p:nvSpPr>
        <p:spPr/>
        <p:txBody>
          <a:bodyPr>
            <a:normAutofit/>
          </a:bodyPr>
          <a:lstStyle/>
          <a:p>
            <a:r>
              <a:rPr lang="en-US" sz="2800" dirty="0"/>
              <a:t>In 1994–95, it was discovered and widely reported that the latest version of the Intel Pentium chip had flaws. </a:t>
            </a:r>
          </a:p>
          <a:p>
            <a:r>
              <a:rPr lang="en-US" sz="2800" dirty="0"/>
              <a:t>What course of action could Intel have taken to satisfy their customers and minimize the negative publicity they received? </a:t>
            </a:r>
          </a:p>
        </p:txBody>
      </p:sp>
      <p:sp>
        <p:nvSpPr>
          <p:cNvPr id="4" name="Footer Placeholder 3">
            <a:extLst>
              <a:ext uri="{FF2B5EF4-FFF2-40B4-BE49-F238E27FC236}">
                <a16:creationId xmlns:a16="http://schemas.microsoft.com/office/drawing/2014/main" id="{FE46ADF7-1D3F-4AA6-802B-82162E62784D}"/>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67848DC6-5E93-49BD-B66F-15E45C90B568}"/>
              </a:ext>
            </a:extLst>
          </p:cNvPr>
          <p:cNvSpPr>
            <a:spLocks noGrp="1"/>
          </p:cNvSpPr>
          <p:nvPr>
            <p:ph type="sldNum" sz="quarter" idx="12"/>
          </p:nvPr>
        </p:nvSpPr>
        <p:spPr/>
        <p:txBody>
          <a:bodyPr/>
          <a:lstStyle/>
          <a:p>
            <a:fld id="{D1A5DB53-E47B-4130-A0EA-78824542178B}" type="slidenum">
              <a:rPr lang="en-US" smtClean="0">
                <a:solidFill>
                  <a:srgbClr val="1F497D"/>
                </a:solidFill>
              </a:rPr>
              <a:pPr/>
              <a:t>14</a:t>
            </a:fld>
            <a:endParaRPr lang="en-US">
              <a:solidFill>
                <a:srgbClr val="1F497D"/>
              </a:solidFill>
            </a:endParaRPr>
          </a:p>
        </p:txBody>
      </p:sp>
    </p:spTree>
    <p:extLst>
      <p:ext uri="{BB962C8B-B14F-4D97-AF65-F5344CB8AC3E}">
        <p14:creationId xmlns:p14="http://schemas.microsoft.com/office/powerpoint/2010/main" val="3451591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a:t>
            </a:r>
          </a:p>
        </p:txBody>
      </p:sp>
      <p:sp>
        <p:nvSpPr>
          <p:cNvPr id="3" name="Content Placeholder 2"/>
          <p:cNvSpPr>
            <a:spLocks noGrp="1"/>
          </p:cNvSpPr>
          <p:nvPr>
            <p:ph idx="1"/>
          </p:nvPr>
        </p:nvSpPr>
        <p:spPr/>
        <p:txBody>
          <a:bodyPr/>
          <a:lstStyle/>
          <a:p>
            <a:r>
              <a:rPr lang="en-US" sz="2400" dirty="0"/>
              <a:t>What do you think: </a:t>
            </a:r>
          </a:p>
          <a:p>
            <a:pPr marL="502920" lvl="1" indent="0">
              <a:buNone/>
            </a:pPr>
            <a:r>
              <a:rPr lang="en-US" sz="2400" dirty="0">
                <a:solidFill>
                  <a:schemeClr val="accent6">
                    <a:lumMod val="75000"/>
                  </a:schemeClr>
                </a:solidFill>
              </a:rPr>
              <a:t>In the literature that comes with a product a manufacturer places a warning such as “This product may contain unexpected flaws and might not operate correctly under all conditions.” </a:t>
            </a:r>
          </a:p>
          <a:p>
            <a:r>
              <a:rPr lang="en-US" sz="2400" dirty="0"/>
              <a:t>Does this solve the ethical problems for the company? </a:t>
            </a:r>
            <a:endParaRPr lang="en-US" dirty="0"/>
          </a:p>
          <a:p>
            <a:pPr marL="960120" lvl="1" indent="-457200">
              <a:buFont typeface="+mj-lt"/>
              <a:buAutoNum type="alphaUcPeriod"/>
            </a:pPr>
            <a:r>
              <a:rPr lang="en-US" sz="2400" dirty="0"/>
              <a:t>Yes </a:t>
            </a:r>
          </a:p>
          <a:p>
            <a:pPr marL="960120" lvl="1" indent="-457200">
              <a:buFont typeface="+mj-lt"/>
              <a:buAutoNum type="alphaUcPeriod"/>
            </a:pPr>
            <a:r>
              <a:rPr lang="en-US" sz="2400" dirty="0"/>
              <a:t>Sort of </a:t>
            </a:r>
          </a:p>
          <a:p>
            <a:pPr marL="960120" lvl="1" indent="-457200">
              <a:buFont typeface="+mj-lt"/>
              <a:buAutoNum type="alphaUcPeriod"/>
            </a:pPr>
            <a:r>
              <a:rPr lang="en-US" sz="2400" dirty="0"/>
              <a:t>No </a:t>
            </a:r>
          </a:p>
          <a:p>
            <a:endParaRPr lang="en-US" dirty="0"/>
          </a:p>
        </p:txBody>
      </p:sp>
      <p:sp>
        <p:nvSpPr>
          <p:cNvPr id="4" name="Footer Placeholder 3">
            <a:extLst>
              <a:ext uri="{FF2B5EF4-FFF2-40B4-BE49-F238E27FC236}">
                <a16:creationId xmlns:a16="http://schemas.microsoft.com/office/drawing/2014/main" id="{F74ADCE8-DFEB-4235-8B25-A16B6417A31C}"/>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4AF25B57-7939-47AF-889C-B5214F5A1ABB}"/>
              </a:ext>
            </a:extLst>
          </p:cNvPr>
          <p:cNvSpPr>
            <a:spLocks noGrp="1"/>
          </p:cNvSpPr>
          <p:nvPr>
            <p:ph type="sldNum" sz="quarter" idx="12"/>
          </p:nvPr>
        </p:nvSpPr>
        <p:spPr/>
        <p:txBody>
          <a:bodyPr/>
          <a:lstStyle/>
          <a:p>
            <a:fld id="{D1A5DB53-E47B-4130-A0EA-78824542178B}" type="slidenum">
              <a:rPr lang="en-US" smtClean="0">
                <a:solidFill>
                  <a:srgbClr val="1F497D"/>
                </a:solidFill>
              </a:rPr>
              <a:pPr/>
              <a:t>15</a:t>
            </a:fld>
            <a:endParaRPr lang="en-US">
              <a:solidFill>
                <a:srgbClr val="1F497D"/>
              </a:solidFill>
            </a:endParaRPr>
          </a:p>
        </p:txBody>
      </p:sp>
    </p:spTree>
    <p:extLst>
      <p:ext uri="{BB962C8B-B14F-4D97-AF65-F5344CB8AC3E}">
        <p14:creationId xmlns:p14="http://schemas.microsoft.com/office/powerpoint/2010/main" val="4002715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Pentium Case </a:t>
            </a:r>
            <a:r>
              <a:rPr lang="en-US"/>
              <a:t>(cont.) </a:t>
            </a:r>
            <a:endParaRPr lang="en-US" dirty="0"/>
          </a:p>
        </p:txBody>
      </p:sp>
      <p:sp>
        <p:nvSpPr>
          <p:cNvPr id="3" name="Content Placeholder 2"/>
          <p:cNvSpPr>
            <a:spLocks noGrp="1"/>
          </p:cNvSpPr>
          <p:nvPr>
            <p:ph idx="1"/>
          </p:nvPr>
        </p:nvSpPr>
        <p:spPr/>
        <p:txBody>
          <a:bodyPr>
            <a:normAutofit/>
          </a:bodyPr>
          <a:lstStyle/>
          <a:p>
            <a:r>
              <a:rPr lang="en-US" sz="2800" dirty="0"/>
              <a:t>At first, Intel sought to hide this information, but later came around to a policy of offering consumers chips in which the flaw had been corrected.</a:t>
            </a:r>
          </a:p>
        </p:txBody>
      </p:sp>
      <p:sp>
        <p:nvSpPr>
          <p:cNvPr id="4" name="Footer Placeholder 3">
            <a:extLst>
              <a:ext uri="{FF2B5EF4-FFF2-40B4-BE49-F238E27FC236}">
                <a16:creationId xmlns:a16="http://schemas.microsoft.com/office/drawing/2014/main" id="{9036624B-1527-454A-823D-96E97E354638}"/>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15A67FD5-B773-49DA-AC8F-B94D26AE5326}"/>
              </a:ext>
            </a:extLst>
          </p:cNvPr>
          <p:cNvSpPr>
            <a:spLocks noGrp="1"/>
          </p:cNvSpPr>
          <p:nvPr>
            <p:ph type="sldNum" sz="quarter" idx="12"/>
          </p:nvPr>
        </p:nvSpPr>
        <p:spPr/>
        <p:txBody>
          <a:bodyPr/>
          <a:lstStyle/>
          <a:p>
            <a:fld id="{D1A5DB53-E47B-4130-A0EA-78824542178B}" type="slidenum">
              <a:rPr lang="en-US" smtClean="0">
                <a:solidFill>
                  <a:srgbClr val="1F497D"/>
                </a:solidFill>
              </a:rPr>
              <a:pPr/>
              <a:t>16</a:t>
            </a:fld>
            <a:endParaRPr lang="en-US">
              <a:solidFill>
                <a:srgbClr val="1F497D"/>
              </a:solidFill>
            </a:endParaRPr>
          </a:p>
        </p:txBody>
      </p:sp>
    </p:spTree>
    <p:extLst>
      <p:ext uri="{BB962C8B-B14F-4D97-AF65-F5344CB8AC3E}">
        <p14:creationId xmlns:p14="http://schemas.microsoft.com/office/powerpoint/2010/main" val="3223834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a:t>
            </a:r>
          </a:p>
        </p:txBody>
      </p:sp>
      <p:sp>
        <p:nvSpPr>
          <p:cNvPr id="3" name="Footer Placeholder 2"/>
          <p:cNvSpPr>
            <a:spLocks noGrp="1"/>
          </p:cNvSpPr>
          <p:nvPr>
            <p:ph type="ftr" sz="quarter" idx="11"/>
          </p:nvPr>
        </p:nvSpPr>
        <p:spPr/>
        <p:txBody>
          <a:bodyPr/>
          <a:lstStyle/>
          <a:p>
            <a:r>
              <a:rPr lang="en-US">
                <a:solidFill>
                  <a:srgbClr val="1F497D"/>
                </a:solidFill>
              </a:rPr>
              <a:t>Engineering Ethics    lecture 3</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17</a:t>
            </a:fld>
            <a:endParaRPr lang="en-US">
              <a:solidFill>
                <a:srgbClr val="1F497D"/>
              </a:solidFill>
            </a:endParaRPr>
          </a:p>
        </p:txBody>
      </p:sp>
      <p:sp>
        <p:nvSpPr>
          <p:cNvPr id="5" name="Content Placeholder 4"/>
          <p:cNvSpPr>
            <a:spLocks noGrp="1"/>
          </p:cNvSpPr>
          <p:nvPr>
            <p:ph sz="quarter" idx="1"/>
          </p:nvPr>
        </p:nvSpPr>
        <p:spPr>
          <a:xfrm>
            <a:off x="1202028" y="1143000"/>
            <a:ext cx="8972282" cy="4937760"/>
          </a:xfrm>
        </p:spPr>
        <p:txBody>
          <a:bodyPr/>
          <a:lstStyle/>
          <a:p>
            <a:r>
              <a:rPr lang="en-US" dirty="0"/>
              <a:t>The Intel Pentium chip, 1994.</a:t>
            </a:r>
          </a:p>
          <a:p>
            <a:pPr marL="0" indent="0">
              <a:buNone/>
            </a:pPr>
            <a:endParaRPr lang="en-US" dirty="0"/>
          </a:p>
          <a:p>
            <a:r>
              <a:rPr lang="en-US" dirty="0"/>
              <a:t>Runway Concrete of the Denver International Airline  , 1990.</a:t>
            </a:r>
          </a:p>
          <a:p>
            <a:pPr marL="0" indent="0">
              <a:buNone/>
            </a:pPr>
            <a:endParaRPr lang="en-US" dirty="0"/>
          </a:p>
          <a:p>
            <a:r>
              <a:rPr lang="en-US" dirty="0"/>
              <a:t>Competitive Bidding and the </a:t>
            </a:r>
            <a:r>
              <a:rPr lang="en-US" dirty="0" err="1"/>
              <a:t>Paradyne</a:t>
            </a:r>
            <a:r>
              <a:rPr lang="en-US" dirty="0"/>
              <a:t> Case, 1980.</a:t>
            </a:r>
          </a:p>
        </p:txBody>
      </p:sp>
      <p:sp>
        <p:nvSpPr>
          <p:cNvPr id="6" name="TextBox 5"/>
          <p:cNvSpPr txBox="1"/>
          <p:nvPr/>
        </p:nvSpPr>
        <p:spPr>
          <a:xfrm>
            <a:off x="7963436" y="463034"/>
            <a:ext cx="3618964"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Book chapter 2 pages from 28 to 33</a:t>
            </a:r>
          </a:p>
        </p:txBody>
      </p:sp>
    </p:spTree>
    <p:extLst>
      <p:ext uri="{BB962C8B-B14F-4D97-AF65-F5344CB8AC3E}">
        <p14:creationId xmlns:p14="http://schemas.microsoft.com/office/powerpoint/2010/main" val="280148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a:t>
            </a:r>
          </a:p>
        </p:txBody>
      </p:sp>
      <p:sp>
        <p:nvSpPr>
          <p:cNvPr id="3" name="Footer Placeholder 2"/>
          <p:cNvSpPr>
            <a:spLocks noGrp="1"/>
          </p:cNvSpPr>
          <p:nvPr>
            <p:ph type="ftr" sz="quarter" idx="11"/>
          </p:nvPr>
        </p:nvSpPr>
        <p:spPr/>
        <p:txBody>
          <a:bodyPr/>
          <a:lstStyle/>
          <a:p>
            <a:r>
              <a:rPr lang="en-US">
                <a:solidFill>
                  <a:srgbClr val="1F497D"/>
                </a:solidFill>
              </a:rPr>
              <a:t>Engineering Ethics    lecture 3</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2</a:t>
            </a:fld>
            <a:endParaRPr lang="en-US">
              <a:solidFill>
                <a:srgbClr val="1F497D"/>
              </a:solidFill>
            </a:endParaRPr>
          </a:p>
        </p:txBody>
      </p:sp>
      <p:sp>
        <p:nvSpPr>
          <p:cNvPr id="5" name="Content Placeholder 4"/>
          <p:cNvSpPr>
            <a:spLocks noGrp="1"/>
          </p:cNvSpPr>
          <p:nvPr>
            <p:ph sz="quarter" idx="1"/>
          </p:nvPr>
        </p:nvSpPr>
        <p:spPr/>
        <p:txBody>
          <a:bodyPr>
            <a:normAutofit/>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In this chapter, the nature of professions will be examined with the goal of</a:t>
            </a:r>
          </a:p>
          <a:p>
            <a:pPr marL="0" indent="0" algn="ctr">
              <a:buNone/>
            </a:pPr>
            <a:r>
              <a:rPr lang="en-US" dirty="0"/>
              <a:t>determining whether engineering is a profession. Representation of engineering codes of ethics will be looked at in detail. At the end of this chapter, the Pentium case is presented in more detail along with two other cases .</a:t>
            </a:r>
            <a:endParaRPr lang="en-US" dirty="0">
              <a:solidFill>
                <a:srgbClr val="00B0F0"/>
              </a:solidFill>
            </a:endParaRPr>
          </a:p>
        </p:txBody>
      </p:sp>
    </p:spTree>
    <p:extLst>
      <p:ext uri="{BB962C8B-B14F-4D97-AF65-F5344CB8AC3E}">
        <p14:creationId xmlns:p14="http://schemas.microsoft.com/office/powerpoint/2010/main" val="385283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profession ? </a:t>
            </a:r>
          </a:p>
        </p:txBody>
      </p:sp>
      <p:sp>
        <p:nvSpPr>
          <p:cNvPr id="3" name="Footer Placeholder 2"/>
          <p:cNvSpPr>
            <a:spLocks noGrp="1"/>
          </p:cNvSpPr>
          <p:nvPr>
            <p:ph type="ftr" sz="quarter" idx="11"/>
          </p:nvPr>
        </p:nvSpPr>
        <p:spPr/>
        <p:txBody>
          <a:bodyPr/>
          <a:lstStyle/>
          <a:p>
            <a:r>
              <a:rPr lang="en-US">
                <a:solidFill>
                  <a:srgbClr val="1F497D"/>
                </a:solidFill>
              </a:rPr>
              <a:t>Engineering Ethics    lecture 3</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3</a:t>
            </a:fld>
            <a:endParaRPr lang="en-US">
              <a:solidFill>
                <a:srgbClr val="1F497D"/>
              </a:solidFill>
            </a:endParaRPr>
          </a:p>
        </p:txBody>
      </p:sp>
      <p:sp>
        <p:nvSpPr>
          <p:cNvPr id="5" name="Content Placeholder 4"/>
          <p:cNvSpPr>
            <a:spLocks noGrp="1"/>
          </p:cNvSpPr>
          <p:nvPr>
            <p:ph sz="quarter" idx="1"/>
          </p:nvPr>
        </p:nvSpPr>
        <p:spPr/>
        <p:txBody>
          <a:bodyPr>
            <a:normAutofit/>
          </a:bodyPr>
          <a:lstStyle/>
          <a:p>
            <a:pPr marL="0" indent="0">
              <a:buNone/>
            </a:pPr>
            <a:r>
              <a:rPr lang="en-US" b="1" dirty="0"/>
              <a:t>1. </a:t>
            </a:r>
            <a:r>
              <a:rPr lang="en-US" dirty="0"/>
              <a:t>Work that requires sophisticated skills, the use of judgment, and the exercise</a:t>
            </a:r>
          </a:p>
          <a:p>
            <a:pPr marL="0" indent="0">
              <a:buNone/>
            </a:pPr>
            <a:r>
              <a:rPr lang="en-US" dirty="0"/>
              <a:t>of discretion. Also, the work is not routine and is not capable of being</a:t>
            </a:r>
          </a:p>
          <a:p>
            <a:pPr marL="0" indent="0">
              <a:buNone/>
            </a:pPr>
            <a:r>
              <a:rPr lang="en-US" dirty="0"/>
              <a:t>mechanized.</a:t>
            </a:r>
          </a:p>
          <a:p>
            <a:pPr marL="0" indent="0">
              <a:buNone/>
            </a:pPr>
            <a:r>
              <a:rPr lang="en-US" b="1" dirty="0"/>
              <a:t>2. </a:t>
            </a:r>
            <a:r>
              <a:rPr lang="en-US" dirty="0"/>
              <a:t>Membership in the profession requires extensive formal education, not simply practical training  .</a:t>
            </a:r>
          </a:p>
          <a:p>
            <a:pPr marL="0" indent="0">
              <a:buNone/>
            </a:pPr>
            <a:r>
              <a:rPr lang="en-US" b="1" dirty="0"/>
              <a:t>3. </a:t>
            </a:r>
            <a:r>
              <a:rPr lang="en-US" dirty="0"/>
              <a:t>The public allows special societies or organizations that are controlled by members of the profession to set standards for admission to the profession, to set standards of conduct for members, and to enforce these standards.</a:t>
            </a:r>
          </a:p>
          <a:p>
            <a:pPr marL="0" indent="0">
              <a:buNone/>
            </a:pPr>
            <a:r>
              <a:rPr lang="en-US" b="1" dirty="0"/>
              <a:t>4. </a:t>
            </a:r>
            <a:r>
              <a:rPr lang="en-US" dirty="0"/>
              <a:t>Significant public good results from the practice of the profession</a:t>
            </a:r>
          </a:p>
        </p:txBody>
      </p:sp>
    </p:spTree>
    <p:extLst>
      <p:ext uri="{BB962C8B-B14F-4D97-AF65-F5344CB8AC3E}">
        <p14:creationId xmlns:p14="http://schemas.microsoft.com/office/powerpoint/2010/main" val="1012746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Codes of Ethics</a:t>
            </a:r>
          </a:p>
        </p:txBody>
      </p:sp>
      <p:sp>
        <p:nvSpPr>
          <p:cNvPr id="3" name="Footer Placeholder 2"/>
          <p:cNvSpPr>
            <a:spLocks noGrp="1"/>
          </p:cNvSpPr>
          <p:nvPr>
            <p:ph type="ftr" sz="quarter" idx="11"/>
          </p:nvPr>
        </p:nvSpPr>
        <p:spPr/>
        <p:txBody>
          <a:bodyPr/>
          <a:lstStyle/>
          <a:p>
            <a:r>
              <a:rPr lang="en-US">
                <a:solidFill>
                  <a:srgbClr val="1F497D"/>
                </a:solidFill>
              </a:rPr>
              <a:t>Engineering Ethics    lecture 3</a:t>
            </a: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4</a:t>
            </a:fld>
            <a:endParaRPr lang="en-US">
              <a:solidFill>
                <a:srgbClr val="1F497D"/>
              </a:solidFill>
            </a:endParaRPr>
          </a:p>
        </p:txBody>
      </p:sp>
      <p:sp>
        <p:nvSpPr>
          <p:cNvPr id="5" name="Content Placeholder 4"/>
          <p:cNvSpPr>
            <a:spLocks noGrp="1"/>
          </p:cNvSpPr>
          <p:nvPr>
            <p:ph sz="quarter" idx="1"/>
          </p:nvPr>
        </p:nvSpPr>
        <p:spPr/>
        <p:txBody>
          <a:bodyPr>
            <a:normAutofit/>
          </a:bodyPr>
          <a:lstStyle/>
          <a:p>
            <a:r>
              <a:rPr lang="en-US" dirty="0"/>
              <a:t>Set by professional societies.</a:t>
            </a:r>
          </a:p>
          <a:p>
            <a:r>
              <a:rPr lang="en-US" dirty="0"/>
              <a:t>To define rights, duties, and obligations</a:t>
            </a:r>
          </a:p>
          <a:p>
            <a:pPr marL="0" indent="0">
              <a:buNone/>
            </a:pPr>
            <a:r>
              <a:rPr lang="en-US" b="1" i="1" u="sng" dirty="0">
                <a:solidFill>
                  <a:srgbClr val="C00000"/>
                </a:solidFill>
              </a:rPr>
              <a:t>A code of ethics is: </a:t>
            </a:r>
          </a:p>
          <a:p>
            <a:pPr lvl="1"/>
            <a:r>
              <a:rPr lang="en-US" sz="2500" dirty="0"/>
              <a:t>A </a:t>
            </a:r>
            <a:r>
              <a:rPr lang="en-US" sz="2500" b="1" dirty="0"/>
              <a:t>framework </a:t>
            </a:r>
            <a:r>
              <a:rPr lang="en-US" sz="2500" dirty="0"/>
              <a:t>for ethical judgment.</a:t>
            </a:r>
          </a:p>
          <a:p>
            <a:pPr lvl="1"/>
            <a:r>
              <a:rPr lang="en-US" sz="2500" dirty="0"/>
              <a:t>Commitment to ethical behavior shared by members of a profession.</a:t>
            </a:r>
          </a:p>
          <a:p>
            <a:pPr lvl="1"/>
            <a:r>
              <a:rPr lang="en-US" sz="2500" dirty="0"/>
              <a:t>The roles and responsibilities of professionals</a:t>
            </a:r>
          </a:p>
          <a:p>
            <a:pPr marL="0" indent="0">
              <a:buNone/>
            </a:pPr>
            <a:r>
              <a:rPr lang="en-US" b="1" i="1" u="sng" dirty="0">
                <a:solidFill>
                  <a:srgbClr val="C00000"/>
                </a:solidFill>
              </a:rPr>
              <a:t>A code of ethics is NOT:</a:t>
            </a:r>
          </a:p>
          <a:p>
            <a:pPr lvl="1"/>
            <a:r>
              <a:rPr lang="en-US" sz="2500" dirty="0"/>
              <a:t>A legal document.</a:t>
            </a:r>
          </a:p>
          <a:p>
            <a:pPr lvl="1"/>
            <a:r>
              <a:rPr lang="en-US" sz="2500" dirty="0"/>
              <a:t>Source of new moral or ethical principles.</a:t>
            </a:r>
            <a:endParaRPr lang="en-US" b="1" i="1" u="sng" dirty="0">
              <a:solidFill>
                <a:srgbClr val="C00000"/>
              </a:solidFill>
            </a:endParaRPr>
          </a:p>
        </p:txBody>
      </p:sp>
    </p:spTree>
    <p:extLst>
      <p:ext uri="{BB962C8B-B14F-4D97-AF65-F5344CB8AC3E}">
        <p14:creationId xmlns:p14="http://schemas.microsoft.com/office/powerpoint/2010/main" val="296554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Engineering Code of Ethics</a:t>
            </a:r>
            <a:endParaRPr lang="en-US" dirty="0"/>
          </a:p>
        </p:txBody>
      </p:sp>
      <p:sp>
        <p:nvSpPr>
          <p:cNvPr id="3" name="Content Placeholder 2"/>
          <p:cNvSpPr>
            <a:spLocks noGrp="1"/>
          </p:cNvSpPr>
          <p:nvPr>
            <p:ph idx="1"/>
          </p:nvPr>
        </p:nvSpPr>
        <p:spPr/>
        <p:txBody>
          <a:bodyPr>
            <a:normAutofit/>
          </a:bodyPr>
          <a:lstStyle/>
          <a:p>
            <a:r>
              <a:rPr lang="en-US" altLang="en-US" sz="2500" dirty="0"/>
              <a:t>Some professional organizations have addressed the complexity of moral issues in their fields by developing codes of ethics</a:t>
            </a:r>
          </a:p>
          <a:p>
            <a:r>
              <a:rPr lang="en-US" altLang="en-US" sz="2500" dirty="0"/>
              <a:t>Professional codes of ethics consist primarily of principles of responsibility that determine how to promote the public good.</a:t>
            </a:r>
          </a:p>
        </p:txBody>
      </p:sp>
      <p:sp>
        <p:nvSpPr>
          <p:cNvPr id="4" name="Footer Placeholder 3">
            <a:extLst>
              <a:ext uri="{FF2B5EF4-FFF2-40B4-BE49-F238E27FC236}">
                <a16:creationId xmlns:a16="http://schemas.microsoft.com/office/drawing/2014/main" id="{80BE1B82-91FF-441C-97C3-D88D8CB2E18E}"/>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01953DB4-2F43-4D8F-9696-2455A812BA9C}"/>
              </a:ext>
            </a:extLst>
          </p:cNvPr>
          <p:cNvSpPr>
            <a:spLocks noGrp="1"/>
          </p:cNvSpPr>
          <p:nvPr>
            <p:ph type="sldNum" sz="quarter" idx="12"/>
          </p:nvPr>
        </p:nvSpPr>
        <p:spPr/>
        <p:txBody>
          <a:bodyPr/>
          <a:lstStyle/>
          <a:p>
            <a:fld id="{D1A5DB53-E47B-4130-A0EA-78824542178B}" type="slidenum">
              <a:rPr lang="en-US" smtClean="0">
                <a:solidFill>
                  <a:srgbClr val="1F497D"/>
                </a:solidFill>
              </a:rPr>
              <a:pPr/>
              <a:t>5</a:t>
            </a:fld>
            <a:endParaRPr lang="en-US">
              <a:solidFill>
                <a:srgbClr val="1F497D"/>
              </a:solidFill>
            </a:endParaRPr>
          </a:p>
        </p:txBody>
      </p:sp>
    </p:spTree>
    <p:extLst>
      <p:ext uri="{BB962C8B-B14F-4D97-AF65-F5344CB8AC3E}">
        <p14:creationId xmlns:p14="http://schemas.microsoft.com/office/powerpoint/2010/main" val="1302980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Ethics in Engineering</a:t>
            </a:r>
          </a:p>
        </p:txBody>
      </p:sp>
      <p:sp>
        <p:nvSpPr>
          <p:cNvPr id="3" name="Content Placeholder 2"/>
          <p:cNvSpPr>
            <a:spLocks noGrp="1"/>
          </p:cNvSpPr>
          <p:nvPr>
            <p:ph idx="1"/>
          </p:nvPr>
        </p:nvSpPr>
        <p:spPr/>
        <p:txBody>
          <a:bodyPr>
            <a:normAutofit/>
          </a:bodyPr>
          <a:lstStyle/>
          <a:p>
            <a:pPr marL="274320" indent="-274320">
              <a:buFont typeface="Wingdings"/>
              <a:buChar char=""/>
              <a:defRPr/>
            </a:pPr>
            <a:r>
              <a:rPr lang="en-US" sz="2400" dirty="0"/>
              <a:t>There are many fields of engineering, such as</a:t>
            </a:r>
          </a:p>
          <a:p>
            <a:pPr marL="640080" lvl="1" indent="-274320">
              <a:spcAft>
                <a:spcPts val="0"/>
              </a:spcAft>
              <a:buFont typeface="Wingdings 2"/>
              <a:buChar char=""/>
              <a:defRPr/>
            </a:pPr>
            <a:r>
              <a:rPr lang="en-US" sz="2400" dirty="0"/>
              <a:t>Civil</a:t>
            </a:r>
          </a:p>
          <a:p>
            <a:pPr marL="640080" lvl="1" indent="-274320">
              <a:spcAft>
                <a:spcPts val="0"/>
              </a:spcAft>
              <a:buFont typeface="Wingdings 2"/>
              <a:buChar char=""/>
              <a:defRPr/>
            </a:pPr>
            <a:r>
              <a:rPr lang="en-US" sz="2400" dirty="0"/>
              <a:t>Mechanical</a:t>
            </a:r>
          </a:p>
          <a:p>
            <a:pPr marL="640080" lvl="1" indent="-274320">
              <a:spcAft>
                <a:spcPts val="0"/>
              </a:spcAft>
              <a:buFont typeface="Wingdings 2"/>
              <a:buChar char=""/>
              <a:defRPr/>
            </a:pPr>
            <a:r>
              <a:rPr lang="en-US" sz="2400" dirty="0"/>
              <a:t>Electrical</a:t>
            </a:r>
          </a:p>
          <a:p>
            <a:pPr marL="640080" lvl="1" indent="-274320">
              <a:spcAft>
                <a:spcPts val="0"/>
              </a:spcAft>
              <a:buFont typeface="Wingdings 2"/>
              <a:buChar char=""/>
              <a:defRPr/>
            </a:pPr>
            <a:r>
              <a:rPr lang="en-US" sz="2400" dirty="0"/>
              <a:t>Software</a:t>
            </a:r>
          </a:p>
          <a:p>
            <a:pPr marL="640080" lvl="1" indent="-274320">
              <a:spcAft>
                <a:spcPts val="0"/>
              </a:spcAft>
              <a:buFont typeface="Wingdings 2"/>
              <a:buChar char=""/>
              <a:defRPr/>
            </a:pPr>
            <a:r>
              <a:rPr lang="en-US" sz="2400" dirty="0"/>
              <a:t>Industrial</a:t>
            </a:r>
          </a:p>
          <a:p>
            <a:pPr marL="274320" indent="-274320">
              <a:buFont typeface="Wingdings"/>
              <a:buChar char=""/>
              <a:defRPr/>
            </a:pPr>
            <a:r>
              <a:rPr lang="en-US" sz="2400" dirty="0"/>
              <a:t>However, there are many ethical issues that arise across all of these fields of engineering.</a:t>
            </a:r>
          </a:p>
          <a:p>
            <a:pPr marL="274320" indent="-274320">
              <a:buFont typeface="Wingdings"/>
              <a:buChar char=""/>
              <a:defRPr/>
            </a:pPr>
            <a:r>
              <a:rPr lang="en-US" sz="2400" dirty="0"/>
              <a:t>The </a:t>
            </a:r>
            <a:r>
              <a:rPr lang="en-US" sz="2400" dirty="0">
                <a:solidFill>
                  <a:schemeClr val="accent2">
                    <a:lumMod val="75000"/>
                  </a:schemeClr>
                </a:solidFill>
              </a:rPr>
              <a:t>code of ethics for engineers </a:t>
            </a:r>
            <a:r>
              <a:rPr lang="en-US" sz="2400" dirty="0"/>
              <a:t>pertains to engineers of all kinds.</a:t>
            </a:r>
            <a:r>
              <a:rPr lang="en-US" sz="2400" b="1" dirty="0"/>
              <a:t> </a:t>
            </a:r>
          </a:p>
        </p:txBody>
      </p:sp>
      <p:sp>
        <p:nvSpPr>
          <p:cNvPr id="4" name="Footer Placeholder 3">
            <a:extLst>
              <a:ext uri="{FF2B5EF4-FFF2-40B4-BE49-F238E27FC236}">
                <a16:creationId xmlns:a16="http://schemas.microsoft.com/office/drawing/2014/main" id="{406724E0-D5D2-46D0-B880-42EB65A1F662}"/>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D28C8E86-D57E-4845-A66E-D657734DA6ED}"/>
              </a:ext>
            </a:extLst>
          </p:cNvPr>
          <p:cNvSpPr>
            <a:spLocks noGrp="1"/>
          </p:cNvSpPr>
          <p:nvPr>
            <p:ph type="sldNum" sz="quarter" idx="12"/>
          </p:nvPr>
        </p:nvSpPr>
        <p:spPr/>
        <p:txBody>
          <a:bodyPr/>
          <a:lstStyle/>
          <a:p>
            <a:fld id="{D1A5DB53-E47B-4130-A0EA-78824542178B}" type="slidenum">
              <a:rPr lang="en-US" smtClean="0">
                <a:solidFill>
                  <a:srgbClr val="1F497D"/>
                </a:solidFill>
              </a:rPr>
              <a:pPr/>
              <a:t>6</a:t>
            </a:fld>
            <a:endParaRPr lang="en-US">
              <a:solidFill>
                <a:srgbClr val="1F497D"/>
              </a:solidFill>
            </a:endParaRPr>
          </a:p>
        </p:txBody>
      </p:sp>
    </p:spTree>
    <p:extLst>
      <p:ext uri="{BB962C8B-B14F-4D97-AF65-F5344CB8AC3E}">
        <p14:creationId xmlns:p14="http://schemas.microsoft.com/office/powerpoint/2010/main" val="364863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Clicker Question</a:t>
            </a:r>
          </a:p>
        </p:txBody>
      </p:sp>
      <p:sp>
        <p:nvSpPr>
          <p:cNvPr id="3" name="Content Placeholder 2"/>
          <p:cNvSpPr>
            <a:spLocks noGrp="1"/>
          </p:cNvSpPr>
          <p:nvPr>
            <p:ph idx="1"/>
          </p:nvPr>
        </p:nvSpPr>
        <p:spPr/>
        <p:txBody>
          <a:bodyPr>
            <a:normAutofit/>
          </a:bodyPr>
          <a:lstStyle/>
          <a:p>
            <a:pPr marL="274320" indent="-274320">
              <a:buNone/>
              <a:defRPr/>
            </a:pPr>
            <a:r>
              <a:rPr lang="en-US" sz="2400" dirty="0"/>
              <a:t>Engineers should follow their professional code of ethics because:</a:t>
            </a:r>
          </a:p>
          <a:p>
            <a:pPr marL="1262063" indent="-576263">
              <a:buSzPct val="90000"/>
              <a:buFont typeface="+mj-lt"/>
              <a:buAutoNum type="arabicPeriod"/>
              <a:defRPr/>
            </a:pPr>
            <a:r>
              <a:rPr lang="en-US" sz="2400" dirty="0"/>
              <a:t>The public will trust engineers more if they know engineers have a code of ethics.</a:t>
            </a:r>
          </a:p>
          <a:p>
            <a:pPr marL="1262063" indent="-576263">
              <a:buSzPct val="90000"/>
              <a:buFont typeface="+mj-lt"/>
              <a:buAutoNum type="arabicPeriod"/>
              <a:defRPr/>
            </a:pPr>
            <a:r>
              <a:rPr lang="en-US" sz="2400" dirty="0"/>
              <a:t>It helps them avoid legal problems, such as getting sued.</a:t>
            </a:r>
          </a:p>
          <a:p>
            <a:pPr marL="1262063" indent="-576263">
              <a:buSzPct val="90000"/>
              <a:buFont typeface="+mj-lt"/>
              <a:buAutoNum type="arabicPeriod"/>
              <a:defRPr/>
            </a:pPr>
            <a:r>
              <a:rPr lang="en-US" sz="2400" dirty="0"/>
              <a:t>It provides a clear definition of what the public has a right to expect from responsible engineers.</a:t>
            </a:r>
          </a:p>
          <a:p>
            <a:pPr marL="1262063" indent="-576263">
              <a:buSzPct val="90000"/>
              <a:buFont typeface="+mj-lt"/>
              <a:buAutoNum type="arabicPeriod"/>
              <a:defRPr/>
            </a:pPr>
            <a:r>
              <a:rPr lang="en-US" sz="2400" dirty="0"/>
              <a:t>It raises the image of the profession and hence gets engineers more pay.</a:t>
            </a:r>
          </a:p>
        </p:txBody>
      </p:sp>
      <p:sp>
        <p:nvSpPr>
          <p:cNvPr id="4" name="Footer Placeholder 3">
            <a:extLst>
              <a:ext uri="{FF2B5EF4-FFF2-40B4-BE49-F238E27FC236}">
                <a16:creationId xmlns:a16="http://schemas.microsoft.com/office/drawing/2014/main" id="{0D8AE4BE-711F-4AC8-A792-ABBA8E4A320A}"/>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517E12B4-F052-42D9-B7E9-58FEAFF6E4D7}"/>
              </a:ext>
            </a:extLst>
          </p:cNvPr>
          <p:cNvSpPr>
            <a:spLocks noGrp="1"/>
          </p:cNvSpPr>
          <p:nvPr>
            <p:ph type="sldNum" sz="quarter" idx="12"/>
          </p:nvPr>
        </p:nvSpPr>
        <p:spPr/>
        <p:txBody>
          <a:bodyPr/>
          <a:lstStyle/>
          <a:p>
            <a:fld id="{D1A5DB53-E47B-4130-A0EA-78824542178B}" type="slidenum">
              <a:rPr lang="en-US" smtClean="0">
                <a:solidFill>
                  <a:srgbClr val="1F497D"/>
                </a:solidFill>
              </a:rPr>
              <a:pPr/>
              <a:t>7</a:t>
            </a:fld>
            <a:endParaRPr lang="en-US">
              <a:solidFill>
                <a:srgbClr val="1F497D"/>
              </a:solidFill>
            </a:endParaRPr>
          </a:p>
        </p:txBody>
      </p:sp>
    </p:spTree>
    <p:extLst>
      <p:ext uri="{BB962C8B-B14F-4D97-AF65-F5344CB8AC3E}">
        <p14:creationId xmlns:p14="http://schemas.microsoft.com/office/powerpoint/2010/main" val="155795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Engineering Code of Ethics</a:t>
            </a:r>
          </a:p>
        </p:txBody>
      </p:sp>
      <p:sp>
        <p:nvSpPr>
          <p:cNvPr id="3" name="Content Placeholder 2"/>
          <p:cNvSpPr>
            <a:spLocks noGrp="1"/>
          </p:cNvSpPr>
          <p:nvPr>
            <p:ph idx="1"/>
          </p:nvPr>
        </p:nvSpPr>
        <p:spPr/>
        <p:txBody>
          <a:bodyPr>
            <a:normAutofit/>
          </a:bodyPr>
          <a:lstStyle/>
          <a:p>
            <a:pPr marL="274320" indent="-274320">
              <a:buNone/>
              <a:defRPr/>
            </a:pPr>
            <a:r>
              <a:rPr lang="en-US" sz="2400" dirty="0"/>
              <a:t>The Engineering Code of Ethics has three components:</a:t>
            </a:r>
          </a:p>
          <a:p>
            <a:pPr marL="274320" indent="-274320">
              <a:buFont typeface="Wingdings"/>
              <a:buChar char=""/>
              <a:defRPr/>
            </a:pPr>
            <a:endParaRPr lang="en-US" sz="2400" dirty="0"/>
          </a:p>
          <a:p>
            <a:pPr marL="274320" indent="-274320">
              <a:buFont typeface="Wingdings"/>
              <a:buChar char=""/>
              <a:defRPr/>
            </a:pPr>
            <a:r>
              <a:rPr lang="en-US" sz="2400" b="1" dirty="0"/>
              <a:t>The Fundamental Canons: </a:t>
            </a:r>
            <a:r>
              <a:rPr lang="en-US" sz="2400" dirty="0"/>
              <a:t>which articulate the basic components of ethical engineering.</a:t>
            </a:r>
          </a:p>
          <a:p>
            <a:pPr marL="274320" indent="-274320">
              <a:buFont typeface="Wingdings"/>
              <a:buChar char=""/>
              <a:defRPr/>
            </a:pPr>
            <a:r>
              <a:rPr lang="en-US" sz="2400" b="1" dirty="0"/>
              <a:t>The Rules of Practice: </a:t>
            </a:r>
            <a:r>
              <a:rPr lang="en-US" sz="2400" dirty="0"/>
              <a:t>which clarify and specify in detail the fundamental canons of ethics in engineering.</a:t>
            </a:r>
          </a:p>
          <a:p>
            <a:pPr marL="274320" indent="-274320">
              <a:buFont typeface="Wingdings"/>
              <a:buChar char=""/>
              <a:defRPr/>
            </a:pPr>
            <a:r>
              <a:rPr lang="en-US" sz="2400" b="1" dirty="0"/>
              <a:t>Professional Obligations: </a:t>
            </a:r>
            <a:r>
              <a:rPr lang="en-US" sz="2400" dirty="0"/>
              <a:t>which elaborate the obligations that engineers have.  </a:t>
            </a:r>
          </a:p>
        </p:txBody>
      </p:sp>
      <p:sp>
        <p:nvSpPr>
          <p:cNvPr id="4" name="Footer Placeholder 3">
            <a:extLst>
              <a:ext uri="{FF2B5EF4-FFF2-40B4-BE49-F238E27FC236}">
                <a16:creationId xmlns:a16="http://schemas.microsoft.com/office/drawing/2014/main" id="{435CE7A0-DE98-4C56-936F-6A5766F5D7FF}"/>
              </a:ext>
            </a:extLst>
          </p:cNvPr>
          <p:cNvSpPr>
            <a:spLocks noGrp="1"/>
          </p:cNvSpPr>
          <p:nvPr>
            <p:ph type="ftr" sz="quarter" idx="11"/>
          </p:nvPr>
        </p:nvSpPr>
        <p:spPr/>
        <p:txBody>
          <a:bodyPr/>
          <a:lstStyle/>
          <a:p>
            <a:r>
              <a:rPr lang="en-US">
                <a:solidFill>
                  <a:srgbClr val="1F497D"/>
                </a:solidFill>
              </a:rPr>
              <a:t>Engineering Ethics    lecture 3</a:t>
            </a:r>
          </a:p>
        </p:txBody>
      </p:sp>
      <p:sp>
        <p:nvSpPr>
          <p:cNvPr id="5" name="Slide Number Placeholder 4">
            <a:extLst>
              <a:ext uri="{FF2B5EF4-FFF2-40B4-BE49-F238E27FC236}">
                <a16:creationId xmlns:a16="http://schemas.microsoft.com/office/drawing/2014/main" id="{7AA3BD33-A143-407A-BA5F-CCD1105A3232}"/>
              </a:ext>
            </a:extLst>
          </p:cNvPr>
          <p:cNvSpPr>
            <a:spLocks noGrp="1"/>
          </p:cNvSpPr>
          <p:nvPr>
            <p:ph type="sldNum" sz="quarter" idx="12"/>
          </p:nvPr>
        </p:nvSpPr>
        <p:spPr/>
        <p:txBody>
          <a:bodyPr/>
          <a:lstStyle/>
          <a:p>
            <a:fld id="{D1A5DB53-E47B-4130-A0EA-78824542178B}" type="slidenum">
              <a:rPr lang="en-US" smtClean="0">
                <a:solidFill>
                  <a:srgbClr val="1F497D"/>
                </a:solidFill>
              </a:rPr>
              <a:pPr/>
              <a:t>8</a:t>
            </a:fld>
            <a:endParaRPr lang="en-US">
              <a:solidFill>
                <a:srgbClr val="1F497D"/>
              </a:solidFill>
            </a:endParaRPr>
          </a:p>
        </p:txBody>
      </p:sp>
    </p:spTree>
    <p:extLst>
      <p:ext uri="{BB962C8B-B14F-4D97-AF65-F5344CB8AC3E}">
        <p14:creationId xmlns:p14="http://schemas.microsoft.com/office/powerpoint/2010/main" val="4198562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3640428" cy="990600"/>
          </a:xfrm>
        </p:spPr>
        <p:txBody>
          <a:bodyPr/>
          <a:lstStyle/>
          <a:p>
            <a:r>
              <a:rPr lang="en-US" dirty="0"/>
              <a:t>IEEE code of Ethics</a:t>
            </a:r>
          </a:p>
        </p:txBody>
      </p:sp>
      <p:sp>
        <p:nvSpPr>
          <p:cNvPr id="3" name="Footer Placeholder 2"/>
          <p:cNvSpPr>
            <a:spLocks noGrp="1"/>
          </p:cNvSpPr>
          <p:nvPr>
            <p:ph type="ftr" sz="quarter" idx="11"/>
          </p:nvPr>
        </p:nvSpPr>
        <p:spPr/>
        <p:txBody>
          <a:bodyPr/>
          <a:lstStyle/>
          <a:p>
            <a:r>
              <a:rPr lang="en-US">
                <a:solidFill>
                  <a:srgbClr val="1F497D"/>
                </a:solidFill>
              </a:rPr>
              <a:t>Engineering Ethics    lecture 3</a:t>
            </a:r>
            <a:endParaRPr lang="en-US" dirty="0">
              <a:solidFill>
                <a:srgbClr val="1F497D"/>
              </a:solidFill>
            </a:endParaRPr>
          </a:p>
        </p:txBody>
      </p:sp>
      <p:sp>
        <p:nvSpPr>
          <p:cNvPr id="4" name="Slide Number Placeholder 3"/>
          <p:cNvSpPr>
            <a:spLocks noGrp="1"/>
          </p:cNvSpPr>
          <p:nvPr>
            <p:ph type="sldNum" sz="quarter" idx="12"/>
          </p:nvPr>
        </p:nvSpPr>
        <p:spPr/>
        <p:txBody>
          <a:bodyPr/>
          <a:lstStyle/>
          <a:p>
            <a:fld id="{D1A5DB53-E47B-4130-A0EA-78824542178B}" type="slidenum">
              <a:rPr lang="en-US" smtClean="0">
                <a:solidFill>
                  <a:srgbClr val="1F497D"/>
                </a:solidFill>
              </a:rPr>
              <a:pPr/>
              <a:t>9</a:t>
            </a:fld>
            <a:endParaRPr lang="en-US">
              <a:solidFill>
                <a:srgbClr val="1F497D"/>
              </a:solidFill>
            </a:endParaRPr>
          </a:p>
        </p:txBody>
      </p:sp>
      <p:sp>
        <p:nvSpPr>
          <p:cNvPr id="5" name="Content Placeholder 4"/>
          <p:cNvSpPr>
            <a:spLocks noGrp="1"/>
          </p:cNvSpPr>
          <p:nvPr>
            <p:ph sz="quarter" idx="1"/>
          </p:nvPr>
        </p:nvSpPr>
        <p:spPr>
          <a:xfrm>
            <a:off x="609600" y="1219200"/>
            <a:ext cx="11123054" cy="4937760"/>
          </a:xfrm>
        </p:spPr>
        <p:txBody>
          <a:bodyPr>
            <a:normAutofit fontScale="85000" lnSpcReduction="20000"/>
          </a:bodyPr>
          <a:lstStyle/>
          <a:p>
            <a:pPr marL="0" indent="0">
              <a:buNone/>
            </a:pPr>
            <a:r>
              <a:rPr lang="en-US" dirty="0"/>
              <a:t>We, the members of the IEEE, in recognition of the importance of our technologies in affecting the quality of life throughout the world, and in accepting a personal obligation to our profession, its members, and the communities we serve, do hereby commit ourselves to the highest ethical and professional conduct and agree:</a:t>
            </a:r>
          </a:p>
          <a:p>
            <a:pPr marL="0" indent="0">
              <a:buNone/>
            </a:pPr>
            <a:endParaRPr lang="en-US" dirty="0"/>
          </a:p>
          <a:p>
            <a:pPr marL="514350" indent="-514350">
              <a:buFont typeface="+mj-lt"/>
              <a:buAutoNum type="arabicPeriod"/>
            </a:pPr>
            <a:r>
              <a:rPr lang="en-US" dirty="0"/>
              <a:t>to hold paramount the safety, health, and welfare of the public, to strive to comply with ethical design and sustainable development practices, and to disclose promptly factors that might endanger the public or the environment;</a:t>
            </a:r>
          </a:p>
          <a:p>
            <a:pPr marL="514350" indent="-514350">
              <a:buFont typeface="+mj-lt"/>
              <a:buAutoNum type="arabicPeriod"/>
            </a:pPr>
            <a:r>
              <a:rPr lang="en-US" dirty="0"/>
              <a:t>to avoid real or perceived conflicts of interest whenever possible, and to disclose them to affected parties when they do exist;</a:t>
            </a:r>
          </a:p>
          <a:p>
            <a:pPr marL="514350" indent="-514350">
              <a:buFont typeface="+mj-lt"/>
              <a:buAutoNum type="arabicPeriod"/>
            </a:pPr>
            <a:r>
              <a:rPr lang="en-US" dirty="0"/>
              <a:t>to be honest and realistic in stating claims or estimates based on available data;  </a:t>
            </a:r>
          </a:p>
          <a:p>
            <a:pPr marL="514350" indent="-514350">
              <a:buFont typeface="+mj-lt"/>
              <a:buAutoNum type="arabicPeriod"/>
            </a:pPr>
            <a:r>
              <a:rPr lang="en-US" dirty="0"/>
              <a:t>to reject bribery in all its forms;  </a:t>
            </a:r>
          </a:p>
          <a:p>
            <a:pPr marL="514350" indent="-514350">
              <a:buFont typeface="+mj-lt"/>
              <a:buAutoNum type="arabicPeriod"/>
            </a:pPr>
            <a:r>
              <a:rPr lang="en-US" dirty="0"/>
              <a:t>to improve the understanding by individuals and society of the capabilities and societal implications of conventional and emerging technologies, including intelligent systems; </a:t>
            </a:r>
            <a:br>
              <a:rPr lang="en-US" dirty="0"/>
            </a:br>
            <a:endParaRPr lang="en-US" dirty="0"/>
          </a:p>
          <a:p>
            <a:endParaRPr lang="en-US" dirty="0"/>
          </a:p>
        </p:txBody>
      </p:sp>
      <p:sp>
        <p:nvSpPr>
          <p:cNvPr id="6" name="TextBox 5"/>
          <p:cNvSpPr txBox="1"/>
          <p:nvPr/>
        </p:nvSpPr>
        <p:spPr>
          <a:xfrm>
            <a:off x="6812924" y="309093"/>
            <a:ext cx="5190185"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a:t>IEEE: Institute of Electrical and Electronics Engineers</a:t>
            </a:r>
          </a:p>
        </p:txBody>
      </p:sp>
    </p:spTree>
    <p:extLst>
      <p:ext uri="{BB962C8B-B14F-4D97-AF65-F5344CB8AC3E}">
        <p14:creationId xmlns:p14="http://schemas.microsoft.com/office/powerpoint/2010/main" val="743691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1544</Words>
  <Application>Microsoft Office PowerPoint</Application>
  <PresentationFormat>Widescreen</PresentationFormat>
  <Paragraphs>153</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Wingdings</vt:lpstr>
      <vt:lpstr>Wingdings 2</vt:lpstr>
      <vt:lpstr>Wingdings 3</vt:lpstr>
      <vt:lpstr>Origin</vt:lpstr>
      <vt:lpstr>Engineering Ethics Dr. Rania Ramadan  lecture 3: Professionalism and code of Ethics </vt:lpstr>
      <vt:lpstr>Goal</vt:lpstr>
      <vt:lpstr>What is a profession ? </vt:lpstr>
      <vt:lpstr>Codes of Ethics</vt:lpstr>
      <vt:lpstr>Engineering Code of Ethics</vt:lpstr>
      <vt:lpstr>Ethics in Engineering</vt:lpstr>
      <vt:lpstr>Clicker Question</vt:lpstr>
      <vt:lpstr>The Engineering Code of Ethics</vt:lpstr>
      <vt:lpstr>IEEE code of Ethics</vt:lpstr>
      <vt:lpstr>IEEE code of Ethics</vt:lpstr>
      <vt:lpstr>Try it yourself</vt:lpstr>
      <vt:lpstr>Try it yourself (cont.)</vt:lpstr>
      <vt:lpstr>Try it yourself (cont.)</vt:lpstr>
      <vt:lpstr>Pentium Case </vt:lpstr>
      <vt:lpstr>Question</vt:lpstr>
      <vt:lpstr>Pentium Case (cont.) </vt:lpstr>
      <vt:lpstr>Case Studies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Ethics By: Dr. Eman Abdel Ghaffar</dc:title>
  <dc:creator>hp</dc:creator>
  <cp:lastModifiedBy>Rania Ramadan</cp:lastModifiedBy>
  <cp:revision>15</cp:revision>
  <dcterms:created xsi:type="dcterms:W3CDTF">2019-09-23T09:23:57Z</dcterms:created>
  <dcterms:modified xsi:type="dcterms:W3CDTF">2020-11-24T14:10:41Z</dcterms:modified>
</cp:coreProperties>
</file>